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44" r:id="rId4"/>
  </p:sldMasterIdLst>
  <p:notesMasterIdLst>
    <p:notesMasterId r:id="rId36"/>
  </p:notesMasterIdLst>
  <p:handoutMasterIdLst>
    <p:handoutMasterId r:id="rId37"/>
  </p:handoutMasterIdLst>
  <p:sldIdLst>
    <p:sldId id="256" r:id="rId5"/>
    <p:sldId id="275" r:id="rId6"/>
    <p:sldId id="276" r:id="rId7"/>
    <p:sldId id="277" r:id="rId8"/>
    <p:sldId id="303" r:id="rId9"/>
    <p:sldId id="279" r:id="rId10"/>
    <p:sldId id="292" r:id="rId11"/>
    <p:sldId id="297" r:id="rId12"/>
    <p:sldId id="298" r:id="rId13"/>
    <p:sldId id="296" r:id="rId14"/>
    <p:sldId id="295" r:id="rId15"/>
    <p:sldId id="293" r:id="rId16"/>
    <p:sldId id="280" r:id="rId17"/>
    <p:sldId id="281" r:id="rId18"/>
    <p:sldId id="282" r:id="rId19"/>
    <p:sldId id="294" r:id="rId20"/>
    <p:sldId id="302" r:id="rId21"/>
    <p:sldId id="264" r:id="rId22"/>
    <p:sldId id="284" r:id="rId23"/>
    <p:sldId id="285" r:id="rId24"/>
    <p:sldId id="286" r:id="rId25"/>
    <p:sldId id="288" r:id="rId26"/>
    <p:sldId id="283" r:id="rId27"/>
    <p:sldId id="287" r:id="rId28"/>
    <p:sldId id="289" r:id="rId29"/>
    <p:sldId id="290" r:id="rId30"/>
    <p:sldId id="291" r:id="rId31"/>
    <p:sldId id="299" r:id="rId32"/>
    <p:sldId id="300" r:id="rId33"/>
    <p:sldId id="301" r:id="rId34"/>
    <p:sldId id="274" r:id="rId35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41" autoAdjust="0"/>
  </p:normalViewPr>
  <p:slideViewPr>
    <p:cSldViewPr snapToGrid="0" snapToObjects="1">
      <p:cViewPr varScale="1">
        <p:scale>
          <a:sx n="69" d="100"/>
          <a:sy n="69" d="100"/>
        </p:scale>
        <p:origin x="84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7" d="100"/>
          <a:sy n="77" d="100"/>
        </p:scale>
        <p:origin x="388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B388C4F7-DD86-40E4-BA83-6838C8E845B2}">
      <dgm:prSet phldrT="[Text]" custT="1"/>
      <dgm:spPr/>
      <dgm:t>
        <a:bodyPr rtlCol="0"/>
        <a:lstStyle/>
        <a:p>
          <a:pPr rtl="0"/>
          <a:r>
            <a:rPr lang="pt-BR" sz="2800" b="1" noProof="0" dirty="0"/>
            <a:t>GOOGLE CLOUD</a:t>
          </a:r>
        </a:p>
      </dgm:t>
    </dgm:pt>
    <dgm:pt modelId="{4F4EFEB2-AE6B-4B4E-A388-E726479684C1}" type="parTrans" cxnId="{FDEC3F6B-F860-4E8B-8B14-455DBFCFBFB4}">
      <dgm:prSet/>
      <dgm:spPr/>
      <dgm:t>
        <a:bodyPr rtlCol="0"/>
        <a:lstStyle/>
        <a:p>
          <a:pPr rtl="0"/>
          <a:endParaRPr lang="pt-BR" noProof="0" dirty="0"/>
        </a:p>
      </dgm:t>
    </dgm:pt>
    <dgm:pt modelId="{BEE196C3-EEB3-4935-976F-A713EF603EEA}" type="sibTrans" cxnId="{FDEC3F6B-F860-4E8B-8B14-455DBFCFBFB4}">
      <dgm:prSet/>
      <dgm:spPr/>
      <dgm:t>
        <a:bodyPr rtlCol="0"/>
        <a:lstStyle/>
        <a:p>
          <a:pPr rtl="0"/>
          <a:endParaRPr lang="pt-BR" noProof="0" dirty="0"/>
        </a:p>
      </dgm:t>
    </dgm:pt>
    <dgm:pt modelId="{27C8F191-CB8B-4A89-9EDF-D94B6E4ADC92}">
      <dgm:prSet phldrT="[Text]" custT="1"/>
      <dgm:spPr/>
      <dgm:t>
        <a:bodyPr rtlCol="0"/>
        <a:lstStyle/>
        <a:p>
          <a:pPr rtl="0"/>
          <a:r>
            <a:rPr lang="pt-BR" sz="3200" b="1" noProof="0" dirty="0"/>
            <a:t>AWS</a:t>
          </a:r>
          <a:endParaRPr lang="pt-BR" sz="1200" b="1" noProof="0" dirty="0"/>
        </a:p>
      </dgm:t>
    </dgm:pt>
    <dgm:pt modelId="{8EFDF7C7-310E-4ED5-B739-2186FB69ED8A}" type="parTrans" cxnId="{4E26289A-3825-4A9C-991F-8AB8A7EFD597}">
      <dgm:prSet/>
      <dgm:spPr/>
      <dgm:t>
        <a:bodyPr rtlCol="0"/>
        <a:lstStyle/>
        <a:p>
          <a:pPr rtl="0"/>
          <a:endParaRPr lang="pt-BR" noProof="0" dirty="0"/>
        </a:p>
      </dgm:t>
    </dgm:pt>
    <dgm:pt modelId="{755F5D09-ECCD-4FC5-B350-FED951F57983}" type="sibTrans" cxnId="{4E26289A-3825-4A9C-991F-8AB8A7EFD597}">
      <dgm:prSet/>
      <dgm:spPr/>
      <dgm:t>
        <a:bodyPr rtlCol="0"/>
        <a:lstStyle/>
        <a:p>
          <a:pPr rtl="0"/>
          <a:endParaRPr lang="pt-BR" noProof="0" dirty="0"/>
        </a:p>
      </dgm:t>
    </dgm:pt>
    <dgm:pt modelId="{AEFF5EA2-6931-4098-96C8-31AE53CB425B}">
      <dgm:prSet phldrT="[Text]" custT="1"/>
      <dgm:spPr/>
      <dgm:t>
        <a:bodyPr rtlCol="0"/>
        <a:lstStyle/>
        <a:p>
          <a:pPr rtl="0"/>
          <a:r>
            <a:rPr lang="pt-BR" sz="3200" b="1" noProof="0" dirty="0"/>
            <a:t>AZURE</a:t>
          </a:r>
          <a:endParaRPr lang="pt-BR" sz="1200" b="1" noProof="0" dirty="0"/>
        </a:p>
      </dgm:t>
    </dgm:pt>
    <dgm:pt modelId="{AC52CE11-07EF-42A7-A67A-2231908FD231}" type="parTrans" cxnId="{2D96128D-55F5-4B46-B071-9EA8CDCA9DCD}">
      <dgm:prSet/>
      <dgm:spPr/>
      <dgm:t>
        <a:bodyPr rtlCol="0"/>
        <a:lstStyle/>
        <a:p>
          <a:pPr rtl="0"/>
          <a:endParaRPr lang="pt-BR" noProof="0" dirty="0"/>
        </a:p>
      </dgm:t>
    </dgm:pt>
    <dgm:pt modelId="{FB25E557-3597-4AEA-B1FC-EA99A632BFB1}" type="sibTrans" cxnId="{2D96128D-55F5-4B46-B071-9EA8CDCA9DCD}">
      <dgm:prSet/>
      <dgm:spPr/>
      <dgm:t>
        <a:bodyPr rtlCol="0"/>
        <a:lstStyle/>
        <a:p>
          <a:pPr rtl="0"/>
          <a:endParaRPr lang="pt-BR" noProof="0" dirty="0"/>
        </a:p>
      </dgm:t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</dgm:pt>
    <dgm:pt modelId="{A6EEB127-C2F5-4C0D-B108-CC2B3F78F4F1}" type="pres">
      <dgm:prSet presAssocID="{B388C4F7-DD86-40E4-BA83-6838C8E845B2}" presName="Parent" presStyleLbl="node0" presStyleIdx="0" presStyleCnt="1">
        <dgm:presLayoutVars>
          <dgm:chMax val="5"/>
          <dgm:chPref val="5"/>
        </dgm:presLayoutVars>
      </dgm:prSet>
      <dgm:spPr/>
    </dgm:pt>
    <dgm:pt modelId="{8A0FF0D8-0AF7-44A4-833E-7EA23A507B5A}" type="pres">
      <dgm:prSet presAssocID="{B388C4F7-DD86-40E4-BA83-6838C8E845B2}" presName="Accent1" presStyleLbl="node1" presStyleIdx="0" presStyleCnt="13"/>
      <dgm:spPr/>
    </dgm:pt>
    <dgm:pt modelId="{F988BAF3-9DE2-4A25-84FE-B7C476401BC3}" type="pres">
      <dgm:prSet presAssocID="{B388C4F7-DD86-40E4-BA83-6838C8E845B2}" presName="Accent2" presStyleLbl="node1" presStyleIdx="1" presStyleCnt="13"/>
      <dgm:spPr/>
    </dgm:pt>
    <dgm:pt modelId="{6288D093-07AF-4EEB-B57C-FB5DA4420E30}" type="pres">
      <dgm:prSet presAssocID="{B388C4F7-DD86-40E4-BA83-6838C8E845B2}" presName="Accent3" presStyleLbl="node1" presStyleIdx="2" presStyleCnt="13"/>
      <dgm:spPr/>
    </dgm:pt>
    <dgm:pt modelId="{099685E2-34CD-4723-A342-ED2D0CA22ECA}" type="pres">
      <dgm:prSet presAssocID="{B388C4F7-DD86-40E4-BA83-6838C8E845B2}" presName="Accent4" presStyleLbl="node1" presStyleIdx="3" presStyleCnt="13"/>
      <dgm:spPr/>
    </dgm:pt>
    <dgm:pt modelId="{282F7230-9226-4387-9620-3DC67223F95C}" type="pres">
      <dgm:prSet presAssocID="{B388C4F7-DD86-40E4-BA83-6838C8E845B2}" presName="Accent5" presStyleLbl="node1" presStyleIdx="4" presStyleCnt="13"/>
      <dgm:spPr/>
    </dgm:pt>
    <dgm:pt modelId="{2682D7C4-37F7-4CA1-B102-AED7627E9C93}" type="pres">
      <dgm:prSet presAssocID="{B388C4F7-DD86-40E4-BA83-6838C8E845B2}" presName="Accent6" presStyleLbl="node1" presStyleIdx="5" presStyleCnt="13"/>
      <dgm:spPr/>
    </dgm:pt>
    <dgm:pt modelId="{CCDD2561-1FC5-4EA6-AD90-3ADAF62A41D1}" type="pres">
      <dgm:prSet presAssocID="{27C8F191-CB8B-4A89-9EDF-D94B6E4ADC92}" presName="Child1" presStyleLbl="node1" presStyleIdx="6" presStyleCnt="13" custScaleX="142765" custScaleY="142765" custLinFactNeighborX="-13611" custLinFactNeighborY="-20914">
        <dgm:presLayoutVars>
          <dgm:chMax val="0"/>
          <dgm:chPref val="0"/>
        </dgm:presLayoutVars>
      </dgm:prSet>
      <dgm:spPr/>
    </dgm:pt>
    <dgm:pt modelId="{DD36342D-1CB9-480B-9443-592ECACCB1B2}" type="pres">
      <dgm:prSet presAssocID="{27C8F191-CB8B-4A89-9EDF-D94B6E4ADC92}" presName="Accent7" presStyleCnt="0"/>
      <dgm:spPr/>
    </dgm:pt>
    <dgm:pt modelId="{2470B0FE-F3CE-48F3-AE82-73016C487D68}" type="pres">
      <dgm:prSet presAssocID="{27C8F191-CB8B-4A89-9EDF-D94B6E4ADC92}" presName="AccentHold1" presStyleLbl="node1" presStyleIdx="7" presStyleCnt="13"/>
      <dgm:spPr/>
    </dgm:pt>
    <dgm:pt modelId="{1C5C821B-7AF3-4B1C-B3FE-45A337B82741}" type="pres">
      <dgm:prSet presAssocID="{27C8F191-CB8B-4A89-9EDF-D94B6E4ADC92}" presName="Accent8" presStyleCnt="0"/>
      <dgm:spPr/>
    </dgm:pt>
    <dgm:pt modelId="{48BC9D73-B86D-4378-970E-5CD650E31618}" type="pres">
      <dgm:prSet presAssocID="{27C8F191-CB8B-4A89-9EDF-D94B6E4ADC92}" presName="AccentHold2" presStyleLbl="node1" presStyleIdx="8" presStyleCnt="13"/>
      <dgm:spPr/>
    </dgm:pt>
    <dgm:pt modelId="{EB301C3D-F1F9-4A72-AC54-827EBC1AD812}" type="pres">
      <dgm:prSet presAssocID="{AEFF5EA2-6931-4098-96C8-31AE53CB425B}" presName="Child2" presStyleLbl="node1" presStyleIdx="9" presStyleCnt="13" custScaleX="155423" custScaleY="155423" custLinFactNeighborX="22013" custLinFactNeighborY="-5070">
        <dgm:presLayoutVars>
          <dgm:chMax val="0"/>
          <dgm:chPref val="0"/>
        </dgm:presLayoutVars>
      </dgm:prSet>
      <dgm:spPr/>
    </dgm:pt>
    <dgm:pt modelId="{6B30F03A-93BA-441A-ABF4-25C2455DF7C0}" type="pres">
      <dgm:prSet presAssocID="{AEFF5EA2-6931-4098-96C8-31AE53CB425B}" presName="Accent9" presStyleCnt="0"/>
      <dgm:spPr/>
    </dgm:pt>
    <dgm:pt modelId="{0DF8FB3E-B0B0-40D8-B039-0C7B496BBA97}" type="pres">
      <dgm:prSet presAssocID="{AEFF5EA2-6931-4098-96C8-31AE53CB425B}" presName="AccentHold1" presStyleLbl="node1" presStyleIdx="10" presStyleCnt="13"/>
      <dgm:spPr/>
    </dgm:pt>
    <dgm:pt modelId="{37FA1CD0-A7DC-4E74-BDC2-224405012EB0}" type="pres">
      <dgm:prSet presAssocID="{AEFF5EA2-6931-4098-96C8-31AE53CB425B}" presName="Accent10" presStyleCnt="0"/>
      <dgm:spPr/>
    </dgm:pt>
    <dgm:pt modelId="{022614F8-042B-41CB-A6A7-8094C903EB2F}" type="pres">
      <dgm:prSet presAssocID="{AEFF5EA2-6931-4098-96C8-31AE53CB425B}" presName="AccentHold2" presStyleLbl="node1" presStyleIdx="11" presStyleCnt="13"/>
      <dgm:spPr/>
    </dgm:pt>
    <dgm:pt modelId="{BA4661A9-DFAB-468E-97BE-F29D08FF69A9}" type="pres">
      <dgm:prSet presAssocID="{AEFF5EA2-6931-4098-96C8-31AE53CB425B}" presName="Accent11" presStyleCnt="0"/>
      <dgm:spPr/>
    </dgm:pt>
    <dgm:pt modelId="{C85BB588-B4E8-4D50-9280-4D4F2686007C}" type="pres">
      <dgm:prSet presAssocID="{AEFF5EA2-6931-4098-96C8-31AE53CB425B}" presName="AccentHold3" presStyleLbl="node1" presStyleIdx="12" presStyleCnt="13"/>
      <dgm:spPr/>
    </dgm:pt>
  </dgm:ptLst>
  <dgm:cxnLst>
    <dgm:cxn modelId="{9443D217-9168-4ECF-A563-7C2F4C998EAA}" type="presOf" srcId="{27C8F191-CB8B-4A89-9EDF-D94B6E4ADC92}" destId="{CCDD2561-1FC5-4EA6-AD90-3ADAF62A41D1}" srcOrd="0" destOrd="0" presId="urn:microsoft.com/office/officeart/2009/3/layout/CircleRelationship"/>
    <dgm:cxn modelId="{FDEC3F6B-F860-4E8B-8B14-455DBFCFBFB4}" srcId="{BE5B76ED-C686-4E97-9A28-74231B4FDDD1}" destId="{B388C4F7-DD86-40E4-BA83-6838C8E845B2}" srcOrd="0" destOrd="0" parTransId="{4F4EFEB2-AE6B-4B4E-A388-E726479684C1}" sibTransId="{BEE196C3-EEB3-4935-976F-A713EF603EEA}"/>
    <dgm:cxn modelId="{2D96128D-55F5-4B46-B071-9EA8CDCA9DCD}" srcId="{B388C4F7-DD86-40E4-BA83-6838C8E845B2}" destId="{AEFF5EA2-6931-4098-96C8-31AE53CB425B}" srcOrd="1" destOrd="0" parTransId="{AC52CE11-07EF-42A7-A67A-2231908FD231}" sibTransId="{FB25E557-3597-4AEA-B1FC-EA99A632BFB1}"/>
    <dgm:cxn modelId="{4E26289A-3825-4A9C-991F-8AB8A7EFD597}" srcId="{B388C4F7-DD86-40E4-BA83-6838C8E845B2}" destId="{27C8F191-CB8B-4A89-9EDF-D94B6E4ADC92}" srcOrd="0" destOrd="0" parTransId="{8EFDF7C7-310E-4ED5-B739-2186FB69ED8A}" sibTransId="{755F5D09-ECCD-4FC5-B350-FED951F57983}"/>
    <dgm:cxn modelId="{61F4EB9B-7EBC-4FC4-B727-C4A1C0EF0E59}" type="presOf" srcId="{AEFF5EA2-6931-4098-96C8-31AE53CB425B}" destId="{EB301C3D-F1F9-4A72-AC54-827EBC1AD812}" srcOrd="0" destOrd="0" presId="urn:microsoft.com/office/officeart/2009/3/layout/CircleRelationship"/>
    <dgm:cxn modelId="{873563D0-860F-487F-97A2-E4B8D49A3DAA}" type="presOf" srcId="{B388C4F7-DD86-40E4-BA83-6838C8E845B2}" destId="{A6EEB127-C2F5-4C0D-B108-CC2B3F78F4F1}" srcOrd="0" destOrd="0" presId="urn:microsoft.com/office/officeart/2009/3/layout/CircleRelationship"/>
    <dgm:cxn modelId="{A3AC16E3-96A0-4DCE-A502-BF3413F7EEBB}" type="presOf" srcId="{BE5B76ED-C686-4E97-9A28-74231B4FDDD1}" destId="{EC323DFF-E2DA-4381-8948-5F3D2CD82207}" srcOrd="0" destOrd="0" presId="urn:microsoft.com/office/officeart/2009/3/layout/CircleRelationship"/>
    <dgm:cxn modelId="{7D45573C-4EBD-433F-BFA4-B1A529D7A12E}" type="presParOf" srcId="{EC323DFF-E2DA-4381-8948-5F3D2CD82207}" destId="{A6EEB127-C2F5-4C0D-B108-CC2B3F78F4F1}" srcOrd="0" destOrd="0" presId="urn:microsoft.com/office/officeart/2009/3/layout/CircleRelationship"/>
    <dgm:cxn modelId="{F969CC6B-49AF-4CFA-905C-5A439FA65BB3}" type="presParOf" srcId="{EC323DFF-E2DA-4381-8948-5F3D2CD82207}" destId="{8A0FF0D8-0AF7-44A4-833E-7EA23A507B5A}" srcOrd="1" destOrd="0" presId="urn:microsoft.com/office/officeart/2009/3/layout/CircleRelationship"/>
    <dgm:cxn modelId="{0B13118F-EC84-4BBC-B9D4-F016C42736A0}" type="presParOf" srcId="{EC323DFF-E2DA-4381-8948-5F3D2CD82207}" destId="{F988BAF3-9DE2-4A25-84FE-B7C476401BC3}" srcOrd="2" destOrd="0" presId="urn:microsoft.com/office/officeart/2009/3/layout/CircleRelationship"/>
    <dgm:cxn modelId="{5A4C313A-14FE-4D34-9BAF-E781C66DAB07}" type="presParOf" srcId="{EC323DFF-E2DA-4381-8948-5F3D2CD82207}" destId="{6288D093-07AF-4EEB-B57C-FB5DA4420E30}" srcOrd="3" destOrd="0" presId="urn:microsoft.com/office/officeart/2009/3/layout/CircleRelationship"/>
    <dgm:cxn modelId="{D6ACDC7E-1588-4451-A7EF-95F6F8F98E10}" type="presParOf" srcId="{EC323DFF-E2DA-4381-8948-5F3D2CD82207}" destId="{099685E2-34CD-4723-A342-ED2D0CA22ECA}" srcOrd="4" destOrd="0" presId="urn:microsoft.com/office/officeart/2009/3/layout/CircleRelationship"/>
    <dgm:cxn modelId="{BF445524-7631-46A4-A9F8-F7CB08035DDB}" type="presParOf" srcId="{EC323DFF-E2DA-4381-8948-5F3D2CD82207}" destId="{282F7230-9226-4387-9620-3DC67223F95C}" srcOrd="5" destOrd="0" presId="urn:microsoft.com/office/officeart/2009/3/layout/CircleRelationship"/>
    <dgm:cxn modelId="{218BBC07-C0B0-48B2-980B-148E51AEE23B}" type="presParOf" srcId="{EC323DFF-E2DA-4381-8948-5F3D2CD82207}" destId="{2682D7C4-37F7-4CA1-B102-AED7627E9C93}" srcOrd="6" destOrd="0" presId="urn:microsoft.com/office/officeart/2009/3/layout/CircleRelationship"/>
    <dgm:cxn modelId="{AA1E1669-BD7D-411E-94D4-913E8566F654}" type="presParOf" srcId="{EC323DFF-E2DA-4381-8948-5F3D2CD82207}" destId="{CCDD2561-1FC5-4EA6-AD90-3ADAF62A41D1}" srcOrd="7" destOrd="0" presId="urn:microsoft.com/office/officeart/2009/3/layout/CircleRelationship"/>
    <dgm:cxn modelId="{D0F07794-37F8-4175-8296-9725EA64B2E3}" type="presParOf" srcId="{EC323DFF-E2DA-4381-8948-5F3D2CD82207}" destId="{DD36342D-1CB9-480B-9443-592ECACCB1B2}" srcOrd="8" destOrd="0" presId="urn:microsoft.com/office/officeart/2009/3/layout/CircleRelationship"/>
    <dgm:cxn modelId="{8AE7B659-C31F-4F52-9686-C1ABB63B1EA9}" type="presParOf" srcId="{DD36342D-1CB9-480B-9443-592ECACCB1B2}" destId="{2470B0FE-F3CE-48F3-AE82-73016C487D68}" srcOrd="0" destOrd="0" presId="urn:microsoft.com/office/officeart/2009/3/layout/CircleRelationship"/>
    <dgm:cxn modelId="{5834BBB2-34B9-46B9-948C-3BC456B978F5}" type="presParOf" srcId="{EC323DFF-E2DA-4381-8948-5F3D2CD82207}" destId="{1C5C821B-7AF3-4B1C-B3FE-45A337B82741}" srcOrd="9" destOrd="0" presId="urn:microsoft.com/office/officeart/2009/3/layout/CircleRelationship"/>
    <dgm:cxn modelId="{639DABF8-5BDE-484F-A747-33E9F42E376F}" type="presParOf" srcId="{1C5C821B-7AF3-4B1C-B3FE-45A337B82741}" destId="{48BC9D73-B86D-4378-970E-5CD650E31618}" srcOrd="0" destOrd="0" presId="urn:microsoft.com/office/officeart/2009/3/layout/CircleRelationship"/>
    <dgm:cxn modelId="{318F3B25-56D7-4CD3-80CD-4ECF6ABE9097}" type="presParOf" srcId="{EC323DFF-E2DA-4381-8948-5F3D2CD82207}" destId="{EB301C3D-F1F9-4A72-AC54-827EBC1AD812}" srcOrd="10" destOrd="0" presId="urn:microsoft.com/office/officeart/2009/3/layout/CircleRelationship"/>
    <dgm:cxn modelId="{5F192FAF-AA29-4119-9D75-AAF74B2D984A}" type="presParOf" srcId="{EC323DFF-E2DA-4381-8948-5F3D2CD82207}" destId="{6B30F03A-93BA-441A-ABF4-25C2455DF7C0}" srcOrd="11" destOrd="0" presId="urn:microsoft.com/office/officeart/2009/3/layout/CircleRelationship"/>
    <dgm:cxn modelId="{FF4ED7F3-8BF5-4BCE-8EC2-0B8ACBB19BC4}" type="presParOf" srcId="{6B30F03A-93BA-441A-ABF4-25C2455DF7C0}" destId="{0DF8FB3E-B0B0-40D8-B039-0C7B496BBA97}" srcOrd="0" destOrd="0" presId="urn:microsoft.com/office/officeart/2009/3/layout/CircleRelationship"/>
    <dgm:cxn modelId="{89500581-5988-46A4-9DF9-3A7B84A68823}" type="presParOf" srcId="{EC323DFF-E2DA-4381-8948-5F3D2CD82207}" destId="{37FA1CD0-A7DC-4E74-BDC2-224405012EB0}" srcOrd="12" destOrd="0" presId="urn:microsoft.com/office/officeart/2009/3/layout/CircleRelationship"/>
    <dgm:cxn modelId="{7957AFA6-FEBB-441D-B867-7098C7F0D056}" type="presParOf" srcId="{37FA1CD0-A7DC-4E74-BDC2-224405012EB0}" destId="{022614F8-042B-41CB-A6A7-8094C903EB2F}" srcOrd="0" destOrd="0" presId="urn:microsoft.com/office/officeart/2009/3/layout/CircleRelationship"/>
    <dgm:cxn modelId="{93B1B3BC-398A-43F6-862B-AA461BA776D1}" type="presParOf" srcId="{EC323DFF-E2DA-4381-8948-5F3D2CD82207}" destId="{BA4661A9-DFAB-468E-97BE-F29D08FF69A9}" srcOrd="13" destOrd="0" presId="urn:microsoft.com/office/officeart/2009/3/layout/CircleRelationship"/>
    <dgm:cxn modelId="{063A3997-1101-4FAD-B1B6-AA0965152552}" type="presParOf" srcId="{BA4661A9-DFAB-468E-97BE-F29D08FF69A9}" destId="{C85BB588-B4E8-4D50-9280-4D4F2686007C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EB127-C2F5-4C0D-B108-CC2B3F78F4F1}">
      <dsp:nvSpPr>
        <dsp:cNvPr id="0" name=""/>
        <dsp:cNvSpPr/>
      </dsp:nvSpPr>
      <dsp:spPr>
        <a:xfrm>
          <a:off x="1746397" y="269357"/>
          <a:ext cx="3188953" cy="318888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rtlCol="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kern="1200" noProof="0" dirty="0"/>
            <a:t>GOOGLE CLOUD</a:t>
          </a:r>
        </a:p>
      </dsp:txBody>
      <dsp:txXfrm>
        <a:off x="2213408" y="736358"/>
        <a:ext cx="2254931" cy="2254883"/>
      </dsp:txXfrm>
    </dsp:sp>
    <dsp:sp modelId="{8A0FF0D8-0AF7-44A4-833E-7EA23A507B5A}">
      <dsp:nvSpPr>
        <dsp:cNvPr id="0" name=""/>
        <dsp:cNvSpPr/>
      </dsp:nvSpPr>
      <dsp:spPr>
        <a:xfrm>
          <a:off x="3565945" y="124069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88BAF3-9DE2-4A25-84FE-B7C476401BC3}">
      <dsp:nvSpPr>
        <dsp:cNvPr id="0" name=""/>
        <dsp:cNvSpPr/>
      </dsp:nvSpPr>
      <dsp:spPr>
        <a:xfrm>
          <a:off x="2726154" y="3221310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88D093-07AF-4EEB-B57C-FB5DA4420E30}">
      <dsp:nvSpPr>
        <dsp:cNvPr id="0" name=""/>
        <dsp:cNvSpPr/>
      </dsp:nvSpPr>
      <dsp:spPr>
        <a:xfrm>
          <a:off x="5140554" y="1563537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9685E2-34CD-4723-A342-ED2D0CA22ECA}">
      <dsp:nvSpPr>
        <dsp:cNvPr id="0" name=""/>
        <dsp:cNvSpPr/>
      </dsp:nvSpPr>
      <dsp:spPr>
        <a:xfrm>
          <a:off x="3911707" y="3494750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2F7230-9226-4387-9620-3DC67223F95C}">
      <dsp:nvSpPr>
        <dsp:cNvPr id="0" name=""/>
        <dsp:cNvSpPr/>
      </dsp:nvSpPr>
      <dsp:spPr>
        <a:xfrm>
          <a:off x="2799102" y="628106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82D7C4-37F7-4CA1-B102-AED7627E9C93}">
      <dsp:nvSpPr>
        <dsp:cNvPr id="0" name=""/>
        <dsp:cNvSpPr/>
      </dsp:nvSpPr>
      <dsp:spPr>
        <a:xfrm>
          <a:off x="1989557" y="2098495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DD2561-1FC5-4EA6-AD90-3ADAF62A41D1}">
      <dsp:nvSpPr>
        <dsp:cNvPr id="0" name=""/>
        <dsp:cNvSpPr/>
      </dsp:nvSpPr>
      <dsp:spPr>
        <a:xfrm>
          <a:off x="296359" y="296740"/>
          <a:ext cx="1850887" cy="18502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noProof="0" dirty="0"/>
            <a:t>AWS</a:t>
          </a:r>
          <a:endParaRPr lang="pt-BR" sz="1200" b="1" kern="1200" noProof="0" dirty="0"/>
        </a:p>
      </dsp:txBody>
      <dsp:txXfrm>
        <a:off x="567415" y="567710"/>
        <a:ext cx="1308775" cy="1308356"/>
      </dsp:txXfrm>
    </dsp:sp>
    <dsp:sp modelId="{2470B0FE-F3CE-48F3-AE82-73016C487D68}">
      <dsp:nvSpPr>
        <dsp:cNvPr id="0" name=""/>
        <dsp:cNvSpPr/>
      </dsp:nvSpPr>
      <dsp:spPr>
        <a:xfrm>
          <a:off x="3207136" y="639282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BC9D73-B86D-4378-970E-5CD650E31618}">
      <dsp:nvSpPr>
        <dsp:cNvPr id="0" name=""/>
        <dsp:cNvSpPr/>
      </dsp:nvSpPr>
      <dsp:spPr>
        <a:xfrm>
          <a:off x="871615" y="2520948"/>
          <a:ext cx="641111" cy="6411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301C3D-F1F9-4A72-AC54-827EBC1AD812}">
      <dsp:nvSpPr>
        <dsp:cNvPr id="0" name=""/>
        <dsp:cNvSpPr/>
      </dsp:nvSpPr>
      <dsp:spPr>
        <a:xfrm>
          <a:off x="5188255" y="-124069"/>
          <a:ext cx="2014993" cy="201434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rtlCol="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200" b="1" kern="1200" noProof="0" dirty="0"/>
            <a:t>AZURE</a:t>
          </a:r>
          <a:endParaRPr lang="pt-BR" sz="1200" b="1" kern="1200" noProof="0" dirty="0"/>
        </a:p>
      </dsp:txBody>
      <dsp:txXfrm>
        <a:off x="5483344" y="170926"/>
        <a:ext cx="1424815" cy="1424359"/>
      </dsp:txXfrm>
    </dsp:sp>
    <dsp:sp modelId="{0DF8FB3E-B0B0-40D8-B039-0C7B496BBA97}">
      <dsp:nvSpPr>
        <dsp:cNvPr id="0" name=""/>
        <dsp:cNvSpPr/>
      </dsp:nvSpPr>
      <dsp:spPr>
        <a:xfrm>
          <a:off x="4683888" y="1129908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2614F8-042B-41CB-A6A7-8094C903EB2F}">
      <dsp:nvSpPr>
        <dsp:cNvPr id="0" name=""/>
        <dsp:cNvSpPr/>
      </dsp:nvSpPr>
      <dsp:spPr>
        <a:xfrm>
          <a:off x="627862" y="3283896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5BB588-B4E8-4D50-9280-4D4F2686007C}">
      <dsp:nvSpPr>
        <dsp:cNvPr id="0" name=""/>
        <dsp:cNvSpPr/>
      </dsp:nvSpPr>
      <dsp:spPr>
        <a:xfrm>
          <a:off x="3188751" y="2918068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D2A420C-D21F-4AA6-AC0A-410CEF81DA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CBBD995-6FEB-4252-8FC0-A8D4436AFD3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5BA96-7B4B-45E0-9000-E25AAD4FE3AC}" type="datetime1">
              <a:rPr lang="pt-BR" smtClean="0"/>
              <a:t>09/05/2023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25BEF00-9953-471A-A74B-6377D92D85F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7F3491D-EC10-4C66-A786-78B246DD1AD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67677D-64EE-4E65-88ED-02DF95F5D3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46272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728013-FCB6-4DB3-86AA-2146ECB93E2E}" type="datetime1">
              <a:rPr lang="pt-BR" smtClean="0"/>
              <a:pPr/>
              <a:t>09/05/2023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 dirty="0"/>
              <a:t>Editar estilos de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7A685-9FAA-4505-8051-9DBDC940A326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92751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7A685-9FAA-4505-8051-9DBDC940A32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4253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7A685-9FAA-4505-8051-9DBDC940A32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3842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97A685-9FAA-4505-8051-9DBDC940A326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787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962399" y="1964267"/>
            <a:ext cx="7197726" cy="2421464"/>
          </a:xfrm>
        </p:spPr>
        <p:txBody>
          <a:bodyPr rtlCol="0"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962399" y="4385732"/>
            <a:ext cx="7197726" cy="1405467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 rtlCol="0"/>
          <a:lstStyle/>
          <a:p>
            <a:pPr rtl="0"/>
            <a:fld id="{86E2FD9E-62C1-4A41-B31A-A1FF93BFA21D}" type="datetime1">
              <a:rPr lang="pt-BR" noProof="0" smtClean="0"/>
              <a:t>09/05/2023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4732865"/>
            <a:ext cx="1013142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5299603"/>
            <a:ext cx="10131427" cy="49371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8B67CC-A79A-4D0B-9A19-B5BF0489738B}" type="datetime1">
              <a:rPr lang="pt-BR" noProof="0" smtClean="0"/>
              <a:t>09/05/2023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1"/>
            <a:ext cx="10131427" cy="3124199"/>
          </a:xfrm>
        </p:spPr>
        <p:txBody>
          <a:bodyPr rtlCol="0" anchor="ctr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2D98E45-C13B-4895-996F-994D00DEE4BF}" type="datetime1">
              <a:rPr lang="pt-BR" noProof="0" smtClean="0"/>
              <a:t>09/05/2023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1097875" y="3352800"/>
            <a:ext cx="9339184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7465" y="4343400"/>
            <a:ext cx="10152367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E46E73-A7BE-4B9F-9A21-A2E2DAF3D619}" type="datetime1">
              <a:rPr lang="pt-BR" noProof="0" smtClean="0"/>
              <a:t>09/05/2023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2" y="3308581"/>
            <a:ext cx="10131425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1" y="4777381"/>
            <a:ext cx="10131426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B87F1D-1A1A-41E1-B1F4-63F1A822CE2A}" type="datetime1">
              <a:rPr lang="pt-BR" noProof="0" smtClean="0"/>
              <a:t>09/05/2023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visita da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Caixa de texto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4" name="Caixa de texto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6" name="Título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rtlCol="0"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5200"/>
            <a:ext cx="10135436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C5141CC-6FB9-4099-AC0F-1D6FB1485A90}" type="datetime1">
              <a:rPr lang="pt-BR" noProof="0" smtClean="0"/>
              <a:t>09/05/2023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pt-BR" noProof="0"/>
              <a:t>Clique para editar o título mestre</a:t>
            </a:r>
          </a:p>
        </p:txBody>
      </p:sp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pt-BR" noProof="0"/>
              <a:t>Editar o texto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800" y="4343400"/>
            <a:ext cx="10131428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D57C49-8A2C-42B1-8BA1-F2A9E7E491DD}" type="datetime1">
              <a:rPr lang="pt-BR" noProof="0" smtClean="0"/>
              <a:t>09/05/2023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 hasCustomPrompt="1"/>
          </p:nvPr>
        </p:nvSpPr>
        <p:spPr>
          <a:xfrm>
            <a:off x="685801" y="609600"/>
            <a:ext cx="10131425" cy="1456267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5E66CB-DE62-4C03-BB2A-18C80F1D8F2A}" type="datetime1">
              <a:rPr lang="pt-BR" noProof="0" smtClean="0"/>
              <a:t>09/05/2023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658675" y="609599"/>
            <a:ext cx="2158552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7832116" cy="5181600"/>
          </a:xfrm>
        </p:spPr>
        <p:txBody>
          <a:bodyPr vert="eaVert" rtlCol="0" anchor="t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8FC7B0-D301-48C4-BEC0-DD8471EF27C3}" type="datetime1">
              <a:rPr lang="pt-BR" noProof="0" smtClean="0"/>
              <a:t>09/05/2023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38E6B3-E8A5-41C4-90F5-D124F7E4F0DB}" type="datetime1">
              <a:rPr lang="pt-BR" noProof="0" smtClean="0"/>
              <a:t>09/05/2023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3308581"/>
            <a:ext cx="10131427" cy="1468800"/>
          </a:xfrm>
        </p:spPr>
        <p:txBody>
          <a:bodyPr rtlCol="0" anchor="b"/>
          <a:lstStyle>
            <a:lvl1pPr algn="l">
              <a:defRPr sz="4000" b="0" cap="all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685799" y="4777381"/>
            <a:ext cx="1013142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0D56F3-541C-4F10-A83C-E6E49A421F1E}" type="datetime1">
              <a:rPr lang="pt-BR" noProof="0" smtClean="0"/>
              <a:t>09/05/2023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85802" y="2142067"/>
            <a:ext cx="4995334" cy="3649134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5821895" y="2142067"/>
            <a:ext cx="4995332" cy="3649133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79652F-316D-419C-86DA-B6592259513E}" type="datetime1">
              <a:rPr lang="pt-BR" noProof="0" smtClean="0"/>
              <a:t>09/05/2023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85801" y="2870201"/>
            <a:ext cx="4996923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5823483" y="2870201"/>
            <a:ext cx="4995334" cy="2920998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35B752-A5C3-4A54-BFB3-ACEA04E2FFD0}" type="datetime1">
              <a:rPr lang="pt-BR" noProof="0" smtClean="0"/>
              <a:t>09/05/2023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9BA27F-BF9E-435C-9301-628DF9122CE1}" type="datetime1">
              <a:rPr lang="pt-BR" noProof="0" smtClean="0"/>
              <a:t>09/05/2023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4911295-CAD4-44FE-A127-41D650E8F088}" type="datetime1">
              <a:rPr lang="pt-BR" noProof="0" smtClean="0"/>
              <a:t>09/05/2023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2074333"/>
            <a:ext cx="3680885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648201" y="609601"/>
            <a:ext cx="6169026" cy="51816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3445933"/>
            <a:ext cx="3680885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E77AC1-F2EA-4BD3-A9AC-DC65022F7503}" type="datetime1">
              <a:rPr lang="pt-BR" noProof="0" smtClean="0"/>
              <a:t>09/05/2023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85800" y="1600200"/>
            <a:ext cx="6164653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14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85800" y="2971800"/>
            <a:ext cx="6164653" cy="1828800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1298C3-D24B-4FD9-908F-F3EBEDF14C63}" type="datetime1">
              <a:rPr lang="pt-BR" noProof="0" smtClean="0"/>
              <a:t>09/05/2023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C04F6EF1-794A-4D29-9504-C6813426F5B6}" type="datetime1">
              <a:rPr lang="pt-BR" noProof="0" smtClean="0"/>
              <a:t>09/05/2023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69E57DC2-970A-4B3E-BB1C-7A09969E49D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9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iki/REST" TargetMode="External"/><Relationship Id="rId3" Type="http://schemas.openxmlformats.org/officeDocument/2006/relationships/hyperlink" Target="https://pt.wikipedia.org/wiki/Azure" TargetMode="External"/><Relationship Id="rId7" Type="http://schemas.openxmlformats.org/officeDocument/2006/relationships/hyperlink" Target="https://pt.wikipedia.org/wiki/HTTP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t.wikipedia.org/wiki/Google" TargetMode="External"/><Relationship Id="rId11" Type="http://schemas.openxmlformats.org/officeDocument/2006/relationships/image" Target="../media/image22.jpeg"/><Relationship Id="rId5" Type="http://schemas.openxmlformats.org/officeDocument/2006/relationships/hyperlink" Target="https://pt.wikipedia.org/wiki/GCP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pt.wikipedia.org/wiki/Microsoft" TargetMode="External"/><Relationship Id="rId9" Type="http://schemas.openxmlformats.org/officeDocument/2006/relationships/hyperlink" Target="https://pt.wikipedia.org/wiki/SOAP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hyperlink" Target="https://pt.wikipedia.org/wiki/Amazon" TargetMode="External"/><Relationship Id="rId7" Type="http://schemas.openxmlformats.org/officeDocument/2006/relationships/image" Target="../media/image27.jpeg"/><Relationship Id="rId2" Type="http://schemas.openxmlformats.org/officeDocument/2006/relationships/hyperlink" Target="https://pt.wikipedia.org/wiki/AW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hyperlink" Target="https://pt.wikipedia.org/wiki/Microsoft" TargetMode="External"/><Relationship Id="rId4" Type="http://schemas.openxmlformats.org/officeDocument/2006/relationships/hyperlink" Target="https://pt.wikipedia.org/wiki/Azure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pt-br/resources/cloud-computing-dictionary/choosing-a-cloud-service-provider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Céu da noite com montanhas no horizonte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GERENCIAMENTO EM NUVEM: SAAS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GERENCIMENTO DE REDES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0">
        <p:fade/>
      </p:transition>
    </mc:Choice>
    <mc:Fallback>
      <p:transition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-683394"/>
            <a:ext cx="10131425" cy="2749261"/>
          </a:xfrm>
        </p:spPr>
        <p:txBody>
          <a:bodyPr/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multi-cliente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98203" y="251788"/>
            <a:ext cx="10131425" cy="3319147"/>
          </a:xfrm>
        </p:spPr>
        <p:txBody>
          <a:bodyPr/>
          <a:lstStyle/>
          <a:p>
            <a:r>
              <a:rPr lang="pt-BR" dirty="0"/>
              <a:t>Nesta arquitetura, todas as partes compartilham uma estrutura comum e uma base de código que é mantida centralizada. </a:t>
            </a:r>
          </a:p>
          <a:p>
            <a:r>
              <a:rPr lang="pt-BR" dirty="0"/>
              <a:t>Por estarem na mesma </a:t>
            </a:r>
            <a:r>
              <a:rPr lang="pt-BR" dirty="0" err="1"/>
              <a:t>infra-estrutura</a:t>
            </a:r>
            <a:r>
              <a:rPr lang="pt-BR" dirty="0"/>
              <a:t> os fornecedores podem inovar mais rapidamente, liberando novas versões mais corretas e com maiores funcionalidades</a:t>
            </a:r>
          </a:p>
        </p:txBody>
      </p:sp>
      <p:pic>
        <p:nvPicPr>
          <p:cNvPr id="7174" name="Picture 6" descr="SaaS: Single tenant ou Multi-tenant, qual escolher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325" y="2914249"/>
            <a:ext cx="5711480" cy="3212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800941" y="6195197"/>
            <a:ext cx="5631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EXEMPLO MULTI-CLIENT E SINGLE-CLIENT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9059945" y="4357504"/>
            <a:ext cx="23389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i="1" dirty="0"/>
              <a:t>Single-</a:t>
            </a:r>
            <a:r>
              <a:rPr lang="pt-BR" sz="1600" b="1" i="1" dirty="0" err="1"/>
              <a:t>client</a:t>
            </a:r>
            <a:r>
              <a:rPr lang="pt-BR" sz="1600" i="1" dirty="0"/>
              <a:t> é um modelo em que um único aplicativo é projetado para atender às necessidades de um único cliente ou organização.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8387997" y="2942381"/>
            <a:ext cx="24640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i="1" dirty="0" err="1"/>
              <a:t>Multi-client</a:t>
            </a:r>
            <a:r>
              <a:rPr lang="pt-BR" sz="1600" i="1" dirty="0"/>
              <a:t> é um modelo em que um único aplicativo é projetado para atender às necessidades de vários clientes ou organizações.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284270" y="3389095"/>
            <a:ext cx="1559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Singles-</a:t>
            </a:r>
            <a:r>
              <a:rPr lang="pt-BR" b="1" dirty="0" err="1"/>
              <a:t>client</a:t>
            </a:r>
            <a:endParaRPr lang="pt-BR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3429536" y="3393026"/>
            <a:ext cx="178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/>
              <a:t>Multi-Client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74244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-764176"/>
            <a:ext cx="10131425" cy="2730010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Aplicações configuráveis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1" y="870478"/>
            <a:ext cx="10131425" cy="3836276"/>
          </a:xfrm>
        </p:spPr>
        <p:txBody>
          <a:bodyPr/>
          <a:lstStyle/>
          <a:p>
            <a:r>
              <a:rPr lang="pt-BR" dirty="0"/>
              <a:t>Configurações personalizadas em aplicações </a:t>
            </a:r>
            <a:r>
              <a:rPr lang="pt-BR" dirty="0" err="1"/>
              <a:t>SaaS</a:t>
            </a:r>
            <a:r>
              <a:rPr lang="pt-BR" dirty="0"/>
              <a:t>: </a:t>
            </a:r>
          </a:p>
          <a:p>
            <a:pPr marL="0" indent="0">
              <a:buNone/>
            </a:pPr>
            <a:r>
              <a:rPr lang="pt-BR" dirty="0"/>
              <a:t>Como aplicativos </a:t>
            </a:r>
            <a:r>
              <a:rPr lang="pt-BR" dirty="0" err="1"/>
              <a:t>SaaS</a:t>
            </a:r>
            <a:r>
              <a:rPr lang="pt-BR" dirty="0"/>
              <a:t> são dirigidos a uma arquitetura </a:t>
            </a:r>
            <a:r>
              <a:rPr lang="pt-BR" dirty="0" err="1"/>
              <a:t>multi-cliente</a:t>
            </a:r>
            <a:r>
              <a:rPr lang="pt-BR" dirty="0"/>
              <a:t>, normalmente não aceitam customizações</a:t>
            </a:r>
          </a:p>
          <a:p>
            <a:pPr marL="0" indent="0">
              <a:buNone/>
            </a:pPr>
            <a:r>
              <a:rPr lang="pt-BR" dirty="0"/>
              <a:t>No SaaS não é possível um cliente alterar o código fonte da aplicação, o esquema do banco de dados ou as interfaces gráficas. </a:t>
            </a:r>
          </a:p>
          <a:p>
            <a:r>
              <a:rPr lang="pt-BR" dirty="0"/>
              <a:t>Cada cliente pode ter seus próprios parâmetros para as opções de configuração</a:t>
            </a:r>
          </a:p>
          <a:p>
            <a:r>
              <a:rPr lang="pt-BR" dirty="0"/>
              <a:t>Aplicações </a:t>
            </a:r>
            <a:r>
              <a:rPr lang="pt-BR" dirty="0" err="1"/>
              <a:t>SaaS</a:t>
            </a:r>
            <a:r>
              <a:rPr lang="pt-BR" dirty="0"/>
              <a:t> podem permitir que um cliente forneça através de uma interface seu logotipo e ainda um conjunto de cores embora não seja permitido alterar o layout das páginas para algo diferente do que foi projetado, sendo que estas especificidades são preservadas quando ocorrem atualizações. </a:t>
            </a:r>
          </a:p>
        </p:txBody>
      </p:sp>
      <p:pic>
        <p:nvPicPr>
          <p:cNvPr id="8194" name="Picture 2" descr="sa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520" y="4706754"/>
            <a:ext cx="3151074" cy="165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805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9924" y="-1039528"/>
            <a:ext cx="10131425" cy="2893640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Rápido desenvolvimento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1" y="-327259"/>
            <a:ext cx="10131425" cy="3019659"/>
          </a:xfrm>
        </p:spPr>
        <p:txBody>
          <a:bodyPr/>
          <a:lstStyle/>
          <a:p>
            <a:r>
              <a:rPr lang="pt-BR" dirty="0"/>
              <a:t>Considerando que não há preocupações com instalação, configuração e manutenção do ambiente de desenvolvimento, os desenvolvedores podem se preocupar unicamente: </a:t>
            </a:r>
          </a:p>
        </p:txBody>
      </p:sp>
      <p:pic>
        <p:nvPicPr>
          <p:cNvPr id="9218" name="Picture 2" descr="Software as a Service: o que é SaaS e quais são suas características? |  Blog SYD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8976" y="2156596"/>
            <a:ext cx="3710424" cy="2381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9 Dicas para aumentar produtividade da Harvard Business 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47" y="3391866"/>
            <a:ext cx="3667459" cy="1965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 importância das regras de negócio e os seus requisitos funcionais - Port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79661"/>
            <a:ext cx="3413777" cy="2258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-24972" y="4639955"/>
            <a:ext cx="3797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/>
              <a:t>	- detalhes das regras de negócios</a:t>
            </a:r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063148" y="5554127"/>
            <a:ext cx="3667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i="1" dirty="0"/>
              <a:t>- diminuindo o </a:t>
            </a:r>
            <a:r>
              <a:rPr lang="pt-B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</a:t>
            </a:r>
            <a:r>
              <a:rPr lang="pt-BR" i="1" dirty="0"/>
              <a:t> para </a:t>
            </a:r>
            <a:r>
              <a:rPr lang="pt-BR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desenvolvimento</a:t>
            </a:r>
            <a:r>
              <a:rPr lang="pt-BR" i="1" dirty="0"/>
              <a:t> do software</a:t>
            </a:r>
          </a:p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8302651" y="4630797"/>
            <a:ext cx="3220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/>
              <a:t>	- aumentando por consequência sua produtividade</a:t>
            </a:r>
          </a:p>
          <a:p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873677" y="1749272"/>
            <a:ext cx="153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5645636" y="2888804"/>
            <a:ext cx="153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9657153" y="1623279"/>
            <a:ext cx="1538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066043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Rápida atualização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1" y="1145407"/>
            <a:ext cx="6234763" cy="4645794"/>
          </a:xfrm>
        </p:spPr>
        <p:txBody>
          <a:bodyPr>
            <a:normAutofit/>
          </a:bodyPr>
          <a:lstStyle/>
          <a:p>
            <a:r>
              <a:rPr lang="pt-BR" sz="2800" dirty="0"/>
              <a:t>Acesso remoto</a:t>
            </a:r>
          </a:p>
          <a:p>
            <a:r>
              <a:rPr lang="pt-BR" sz="2800" dirty="0"/>
              <a:t>Frequência de atualizações em SaaS</a:t>
            </a:r>
          </a:p>
          <a:p>
            <a:r>
              <a:rPr lang="pt-BR" sz="2800" dirty="0"/>
              <a:t>Testes de desenvolvimento mais rápidos</a:t>
            </a:r>
          </a:p>
          <a:p>
            <a:r>
              <a:rPr lang="pt-BR" sz="2800" dirty="0"/>
              <a:t>Monitoramento do comportamento do usuário</a:t>
            </a:r>
          </a:p>
          <a:p>
            <a:r>
              <a:rPr lang="pt-BR" sz="2800" dirty="0"/>
              <a:t>Transparência nas atualizações: </a:t>
            </a:r>
          </a:p>
        </p:txBody>
      </p:sp>
      <p:pic>
        <p:nvPicPr>
          <p:cNvPr id="4098" name="Picture 2" descr="5 Benefícios do uso do SaaS no Suporte - Blog do Acelera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825" y="1543050"/>
            <a:ext cx="4397375" cy="363856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1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127428"/>
            <a:ext cx="10131425" cy="1938440"/>
          </a:xfrm>
        </p:spPr>
        <p:txBody>
          <a:bodyPr>
            <a:normAutofit/>
          </a:bodyPr>
          <a:lstStyle/>
          <a:p>
            <a:pPr algn="ctr"/>
            <a:r>
              <a:rPr lang="pt-B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protocolos de integração abertos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14197" y="901388"/>
            <a:ext cx="6062528" cy="2826620"/>
          </a:xfrm>
        </p:spPr>
        <p:txBody>
          <a:bodyPr>
            <a:normAutofit/>
          </a:bodyPr>
          <a:lstStyle/>
          <a:p>
            <a:r>
              <a:rPr lang="pt-BR" sz="2400" dirty="0"/>
              <a:t>Protocolos de integração e </a:t>
            </a:r>
            <a:r>
              <a:rPr lang="pt-BR" sz="2400" dirty="0" err="1"/>
              <a:t>APIs</a:t>
            </a:r>
            <a:r>
              <a:rPr lang="pt-BR" sz="2400" dirty="0"/>
              <a:t> em </a:t>
            </a:r>
            <a:r>
              <a:rPr lang="pt-BR" sz="2400" dirty="0" err="1"/>
              <a:t>SaaS</a:t>
            </a:r>
            <a:endParaRPr lang="pt-BR" sz="2400" dirty="0"/>
          </a:p>
          <a:p>
            <a:endParaRPr lang="pt-BR" sz="24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72" y="3625518"/>
            <a:ext cx="4365524" cy="1675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ixaDeTexto 4"/>
          <p:cNvSpPr txBox="1"/>
          <p:nvPr/>
        </p:nvSpPr>
        <p:spPr>
          <a:xfrm>
            <a:off x="-332539" y="5390148"/>
            <a:ext cx="64157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/>
              <a:t>EXEMPLO DE INTEGRAÇÃO API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725" y="1771048"/>
            <a:ext cx="4882091" cy="3057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ixaDeTexto 9"/>
          <p:cNvSpPr txBox="1"/>
          <p:nvPr/>
        </p:nvSpPr>
        <p:spPr>
          <a:xfrm>
            <a:off x="7309909" y="4931279"/>
            <a:ext cx="4882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COMUNICAÇÃO CIENTE &gt; SAAS</a:t>
            </a:r>
          </a:p>
        </p:txBody>
      </p:sp>
    </p:spTree>
    <p:extLst>
      <p:ext uri="{BB962C8B-B14F-4D97-AF65-F5344CB8AC3E}">
        <p14:creationId xmlns:p14="http://schemas.microsoft.com/office/powerpoint/2010/main" val="3809571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-609600"/>
            <a:ext cx="10131425" cy="2675467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Funcionalidades Colaborativas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1" y="1568917"/>
            <a:ext cx="7848599" cy="20505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b="1" dirty="0"/>
              <a:t>Comunidades:</a:t>
            </a:r>
          </a:p>
          <a:p>
            <a:r>
              <a:rPr lang="pt-BR" sz="2400" dirty="0"/>
              <a:t>Características de colaboração em SaaS</a:t>
            </a:r>
          </a:p>
          <a:p>
            <a:r>
              <a:rPr lang="pt-BR" sz="2400" dirty="0"/>
              <a:t>Identificação de novas ideias para melhorar o software</a:t>
            </a:r>
          </a:p>
          <a:p>
            <a:r>
              <a:rPr lang="pt-BR" sz="2400" dirty="0"/>
              <a:t>Hospedagem centralizada como facilitador da colaboração</a:t>
            </a:r>
          </a:p>
        </p:txBody>
      </p:sp>
    </p:spTree>
    <p:extLst>
      <p:ext uri="{BB962C8B-B14F-4D97-AF65-F5344CB8AC3E}">
        <p14:creationId xmlns:p14="http://schemas.microsoft.com/office/powerpoint/2010/main" val="2097717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-964324"/>
            <a:ext cx="10131425" cy="2649191"/>
          </a:xfrm>
        </p:spPr>
        <p:txBody>
          <a:bodyPr/>
          <a:lstStyle/>
          <a:p>
            <a:pPr algn="ctr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disponibilidade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27691" y="77182"/>
            <a:ext cx="10131425" cy="3737085"/>
          </a:xfrm>
        </p:spPr>
        <p:txBody>
          <a:bodyPr/>
          <a:lstStyle/>
          <a:p>
            <a:r>
              <a:rPr lang="pt-BR" dirty="0"/>
              <a:t>Software como serviço permite o acesso e utilização dos softwares disponíveis no mercado através de uma rede remota ou conexão à Internet. </a:t>
            </a:r>
          </a:p>
          <a:p>
            <a:r>
              <a:rPr lang="pt-BR" dirty="0"/>
              <a:t>isso significa que o software não está instalado no computador do assinante, mas sim no servidor do provedor de SaaS.</a:t>
            </a:r>
          </a:p>
          <a:p>
            <a:r>
              <a:rPr lang="pt-BR" dirty="0"/>
              <a:t>Isso também faz com que o software esteja disponível para o assinante a qualquer tempo e localização</a:t>
            </a:r>
          </a:p>
          <a:p>
            <a:r>
              <a:rPr lang="pt-BR" dirty="0"/>
              <a:t>O </a:t>
            </a:r>
            <a:r>
              <a:rPr lang="pt-BR" dirty="0" err="1"/>
              <a:t>SaaS</a:t>
            </a:r>
            <a:r>
              <a:rPr lang="pt-BR" dirty="0"/>
              <a:t> ainda deve ser acessível por qualquer tipo de dispositivo  computacional</a:t>
            </a:r>
          </a:p>
        </p:txBody>
      </p:sp>
      <p:pic>
        <p:nvPicPr>
          <p:cNvPr id="13314" name="Picture 2" descr="Conceito de internet das coisas, mapa-múndi pontilhado com novo elemento de  tecnologia | Vetor Prem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3553" y="3095820"/>
            <a:ext cx="5631847" cy="3519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689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87400" y="-228600"/>
            <a:ext cx="10131425" cy="1456267"/>
          </a:xfrm>
        </p:spPr>
        <p:txBody>
          <a:bodyPr/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Licenças E GERENCIMENTO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87401" y="723901"/>
            <a:ext cx="10131425" cy="61849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b="1" dirty="0"/>
              <a:t>LICENÇAS:</a:t>
            </a:r>
          </a:p>
          <a:p>
            <a:r>
              <a:rPr lang="pt-BR" sz="2400" dirty="0"/>
              <a:t>Os </a:t>
            </a:r>
            <a:r>
              <a:rPr lang="pt-BR" sz="2400" dirty="0" err="1"/>
              <a:t>SaaS</a:t>
            </a:r>
            <a:r>
              <a:rPr lang="pt-BR" sz="2400" dirty="0"/>
              <a:t> possuem um modelo de licenciamento baseado em assinatura.</a:t>
            </a:r>
          </a:p>
          <a:p>
            <a:r>
              <a:rPr lang="pt-BR" sz="2400" dirty="0"/>
              <a:t>Este modelo utiliza uma abordagem simples, baseada em tempo de uso, sendo cobrado somente aquilo que foi utilizado pelo usuário</a:t>
            </a:r>
          </a:p>
          <a:p>
            <a:endParaRPr lang="pt-BR" sz="2400" b="1" dirty="0"/>
          </a:p>
          <a:p>
            <a:pPr marL="0" indent="0">
              <a:buNone/>
            </a:pPr>
            <a:r>
              <a:rPr lang="pt-BR" sz="2400" b="1" dirty="0"/>
              <a:t>GERENCIAMENTO:</a:t>
            </a:r>
          </a:p>
          <a:p>
            <a:r>
              <a:rPr lang="pt-BR" sz="2400" b="1" dirty="0"/>
              <a:t>As aplicações SaaS são completamente gerenciadas pelo provedor</a:t>
            </a:r>
          </a:p>
          <a:p>
            <a:r>
              <a:rPr lang="pt-BR" sz="2400" b="1" dirty="0"/>
              <a:t>Gerenciamento essências para </a:t>
            </a:r>
            <a:r>
              <a:rPr lang="pt-BR" sz="2400" b="1" dirty="0" err="1"/>
              <a:t>SaaS</a:t>
            </a:r>
            <a:endParaRPr lang="pt-BR" sz="2400" b="1" dirty="0"/>
          </a:p>
          <a:p>
            <a:pPr marL="0" indent="0">
              <a:buNone/>
            </a:pPr>
            <a:r>
              <a:rPr lang="pt-BR" sz="2400" b="1" dirty="0"/>
              <a:t>  </a:t>
            </a:r>
            <a:r>
              <a:rPr lang="pt-BR" sz="2400" dirty="0"/>
              <a:t>	-funções de configuração</a:t>
            </a:r>
          </a:p>
          <a:p>
            <a:pPr marL="0" indent="0">
              <a:buNone/>
            </a:pPr>
            <a:r>
              <a:rPr lang="pt-BR" sz="2400" dirty="0"/>
              <a:t>	-controle de pagamento</a:t>
            </a:r>
          </a:p>
          <a:p>
            <a:pPr marL="0" indent="0">
              <a:buNone/>
            </a:pPr>
            <a:r>
              <a:rPr lang="pt-BR" sz="2400" dirty="0"/>
              <a:t>       -monitoração e suporte</a:t>
            </a:r>
          </a:p>
          <a:p>
            <a:pPr marL="0" indent="0">
              <a:buNone/>
            </a:pPr>
            <a:r>
              <a:rPr lang="pt-BR" sz="2800" dirty="0"/>
              <a:t>      -</a:t>
            </a:r>
            <a:r>
              <a:rPr lang="pt-BR" sz="2400" dirty="0"/>
              <a:t>provisionamento</a:t>
            </a:r>
            <a:r>
              <a:rPr lang="pt-BR" sz="2800" dirty="0"/>
              <a:t>: </a:t>
            </a:r>
            <a:r>
              <a:rPr lang="pt-BR" sz="2400" i="1" dirty="0"/>
              <a:t>consiste em garantir que seja realizada uma reserva de dinheiro para que gastos previstos sejam honrados no futuro</a:t>
            </a:r>
            <a:endParaRPr lang="pt-BR" sz="3200" i="1" dirty="0"/>
          </a:p>
          <a:p>
            <a:pPr marL="0" indent="0">
              <a:buNone/>
            </a:pPr>
            <a:endParaRPr lang="pt-BR" sz="2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2740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Céu noturno com montanhas no horizonte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graphicFrame>
        <p:nvGraphicFramePr>
          <p:cNvPr id="5" name="Espaço reservado para conteúdo 4" descr="gráfico do SmartArt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94190951"/>
              </p:ext>
            </p:extLst>
          </p:nvPr>
        </p:nvGraphicFramePr>
        <p:xfrm>
          <a:off x="2569323" y="2142067"/>
          <a:ext cx="7390680" cy="3725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03" y="787400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rtl="0"/>
            <a:r>
              <a:rPr lang="pt-BR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PLATAFORMAS DE NUVEM SAAS</a:t>
            </a:r>
          </a:p>
        </p:txBody>
      </p:sp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057" y="-143184"/>
            <a:ext cx="3919713" cy="2056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80D83A1-A1D7-761B-53E2-A5E0688CE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21895" y="1347537"/>
            <a:ext cx="4995332" cy="4443664"/>
          </a:xfrm>
        </p:spPr>
        <p:txBody>
          <a:bodyPr/>
          <a:lstStyle/>
          <a:p>
            <a:pPr algn="just"/>
            <a:r>
              <a:rPr lang="pt-BR" dirty="0"/>
              <a:t>Relevância: Em 2021, era o maior provedor de computação em nuvem do mundo, à frente da </a:t>
            </a:r>
            <a:r>
              <a:rPr lang="pt-BR" dirty="0" err="1">
                <a:hlinkClick r:id="rId3" tooltip="Azure"/>
              </a:rPr>
              <a:t>Azure</a:t>
            </a:r>
            <a:r>
              <a:rPr lang="pt-BR" dirty="0"/>
              <a:t> (da </a:t>
            </a:r>
            <a:r>
              <a:rPr lang="pt-BR" dirty="0">
                <a:hlinkClick r:id="rId4" tooltip="Microsoft"/>
              </a:rPr>
              <a:t>Microsoft</a:t>
            </a:r>
            <a:r>
              <a:rPr lang="pt-BR" dirty="0"/>
              <a:t>) e da </a:t>
            </a:r>
            <a:r>
              <a:rPr lang="pt-BR" dirty="0">
                <a:hlinkClick r:id="rId5" tooltip="GCP"/>
              </a:rPr>
              <a:t>GCP</a:t>
            </a:r>
            <a:r>
              <a:rPr lang="pt-BR" dirty="0"/>
              <a:t> (da </a:t>
            </a:r>
            <a:r>
              <a:rPr lang="pt-BR" dirty="0">
                <a:hlinkClick r:id="rId6" tooltip="Google"/>
              </a:rPr>
              <a:t>Google</a:t>
            </a:r>
            <a:r>
              <a:rPr lang="pt-BR" dirty="0"/>
              <a:t>).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629752" y="1453588"/>
            <a:ext cx="3234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Amazon</a:t>
            </a:r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Web Services</a:t>
            </a:r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380D83A1-A1D7-761B-53E2-A5E0688CE0D0}"/>
              </a:ext>
            </a:extLst>
          </p:cNvPr>
          <p:cNvSpPr txBox="1">
            <a:spLocks/>
          </p:cNvSpPr>
          <p:nvPr/>
        </p:nvSpPr>
        <p:spPr>
          <a:xfrm>
            <a:off x="1222587" y="1445402"/>
            <a:ext cx="4599308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Lançamento: 2006</a:t>
            </a:r>
          </a:p>
          <a:p>
            <a:r>
              <a:rPr lang="pt-BR" dirty="0"/>
              <a:t>Criador: </a:t>
            </a:r>
            <a:r>
              <a:rPr lang="pt-BR" dirty="0" err="1"/>
              <a:t>Amazon</a:t>
            </a:r>
            <a:endParaRPr lang="pt-BR" dirty="0"/>
          </a:p>
          <a:p>
            <a:pPr algn="just"/>
            <a:r>
              <a:rPr lang="pt-BR" dirty="0" err="1"/>
              <a:t>Amazon</a:t>
            </a:r>
            <a:r>
              <a:rPr lang="pt-BR" dirty="0"/>
              <a:t> Web Services pode ser acessado usando </a:t>
            </a:r>
            <a:r>
              <a:rPr lang="pt-BR" dirty="0">
                <a:hlinkClick r:id="rId7" tooltip="HTTP"/>
              </a:rPr>
              <a:t>HTTP</a:t>
            </a:r>
            <a:r>
              <a:rPr lang="pt-BR" dirty="0"/>
              <a:t>, protocolo </a:t>
            </a:r>
            <a:r>
              <a:rPr lang="pt-BR" dirty="0">
                <a:hlinkClick r:id="rId8" tooltip="REST"/>
              </a:rPr>
              <a:t>REST</a:t>
            </a:r>
            <a:r>
              <a:rPr lang="pt-BR" dirty="0"/>
              <a:t>, estilo de arquitetura ou pelo protocolo </a:t>
            </a:r>
            <a:r>
              <a:rPr lang="pt-BR" dirty="0">
                <a:hlinkClick r:id="rId9" tooltip="SOAP"/>
              </a:rPr>
              <a:t>SOAP</a:t>
            </a:r>
            <a:r>
              <a:rPr lang="pt-BR" dirty="0"/>
              <a:t>.</a:t>
            </a:r>
          </a:p>
          <a:p>
            <a:r>
              <a:rPr lang="pt-BR" dirty="0"/>
              <a:t>A Nuvem AWS abrange 66 zonas de disponibilidade em 21 regiões geográficas em todo o mundo</a:t>
            </a:r>
          </a:p>
        </p:txBody>
      </p:sp>
      <p:pic>
        <p:nvPicPr>
          <p:cNvPr id="2050" name="Picture 2" descr="Ficheiro:Aws region map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207" y="4671057"/>
            <a:ext cx="3547107" cy="1640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/>
          <p:cNvSpPr txBox="1"/>
          <p:nvPr/>
        </p:nvSpPr>
        <p:spPr>
          <a:xfrm>
            <a:off x="1718199" y="6287712"/>
            <a:ext cx="406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Distribuição geográfica  da AWS</a:t>
            </a:r>
          </a:p>
        </p:txBody>
      </p:sp>
      <p:pic>
        <p:nvPicPr>
          <p:cNvPr id="2052" name="Picture 4" descr="Jeff Bezos: a história completa do inovador fundador da Amazo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794" y="3487733"/>
            <a:ext cx="3421533" cy="1974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6741765" y="5606535"/>
            <a:ext cx="3155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Jeff </a:t>
            </a:r>
            <a:r>
              <a:rPr lang="pt-BR" dirty="0" err="1"/>
              <a:t>Bezos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445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1" y="1659467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pt-BR" dirty="0" err="1"/>
              <a:t>SaaS</a:t>
            </a:r>
            <a:r>
              <a:rPr lang="pt-BR" dirty="0"/>
              <a:t> (Software as a Service);</a:t>
            </a:r>
          </a:p>
          <a:p>
            <a:pPr marL="0" indent="0">
              <a:buNone/>
            </a:pPr>
            <a:r>
              <a:rPr lang="pt-BR" dirty="0"/>
              <a:t>SaaS é um modelo de software onde existe um provedor de serviços que oferece acesso a aplicativos baseados na nuvem por meio da internet.</a:t>
            </a:r>
          </a:p>
          <a:p>
            <a:pPr marL="0" indent="0">
              <a:buNone/>
            </a:pPr>
            <a:r>
              <a:rPr lang="pt-BR" dirty="0"/>
              <a:t>O gerenciamento de nuvem SaaS envolve:</a:t>
            </a:r>
          </a:p>
          <a:p>
            <a:pPr marL="0" indent="0">
              <a:buNone/>
            </a:pPr>
            <a:r>
              <a:rPr lang="pt-BR" dirty="0"/>
              <a:t>  - administração e monitoramento dos aplicativos -&gt; isso garante um bom funcionando, mantendo a segurança e o desempenho adequados.</a:t>
            </a:r>
          </a:p>
          <a:p>
            <a:pPr marL="0" indent="0">
              <a:buNone/>
            </a:pPr>
            <a:r>
              <a:rPr lang="pt-BR" dirty="0"/>
              <a:t>Incluso no gerenciamento: atualização de software, o gerenciamento de usuários e permissões, a integração com outros sistemas, o monitoramento de uso e desempenho e a solução de problemas técnicos.</a:t>
            </a:r>
          </a:p>
        </p:txBody>
      </p:sp>
    </p:spTree>
    <p:extLst>
      <p:ext uri="{BB962C8B-B14F-4D97-AF65-F5344CB8AC3E}">
        <p14:creationId xmlns:p14="http://schemas.microsoft.com/office/powerpoint/2010/main" val="449662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0">
        <p:fade/>
      </p:transition>
    </mc:Choice>
    <mc:Fallback>
      <p:transition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970927-CF86-426C-0372-9353C5B5B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1029902"/>
            <a:ext cx="10131425" cy="3095770"/>
          </a:xfrm>
        </p:spPr>
        <p:txBody>
          <a:bodyPr/>
          <a:lstStyle/>
          <a:p>
            <a:pPr algn="ctr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serviços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987" y="1024993"/>
            <a:ext cx="8841835" cy="1883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92" y="3099196"/>
            <a:ext cx="8627852" cy="1726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467" y="4971136"/>
            <a:ext cx="5010150" cy="1886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8094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9B652C-FFEE-1FBF-90E2-E562F7250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1143000"/>
            <a:ext cx="10131425" cy="3208868"/>
          </a:xfrm>
        </p:spPr>
        <p:txBody>
          <a:bodyPr/>
          <a:lstStyle/>
          <a:p>
            <a:pPr algn="ctr"/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Vantagens </a:t>
            </a:r>
            <a:endParaRPr lang="pt-BR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407C40-1E88-0AE2-210B-B679F94B48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1525" y="628650"/>
            <a:ext cx="9439975" cy="6076949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Escalabilidade: </a:t>
            </a:r>
            <a:r>
              <a:rPr lang="pt-BR" sz="2400" dirty="0"/>
              <a:t>a AWS oferece uma infraestrutura altamente escalável que permite que você aumente ou diminua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Flexibilidade: </a:t>
            </a:r>
            <a:r>
              <a:rPr lang="pt-BR" sz="2400" dirty="0"/>
              <a:t>a AWS oferece uma ampla gama de serviços e recursos que permitem que você escolha o que melhor se adapta às suas necessidades de negócios.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Confiabilidade: </a:t>
            </a:r>
            <a:r>
              <a:rPr lang="pt-BR" sz="2400" dirty="0"/>
              <a:t>a AWS é conhecida por sua alta disponibilidade e tempo de atividade confiável.</a:t>
            </a:r>
          </a:p>
          <a:p>
            <a:pPr marL="0" indent="0" algn="just">
              <a:buNone/>
            </a:pPr>
            <a:endParaRPr lang="pt-BR" sz="2400" dirty="0"/>
          </a:p>
          <a:p>
            <a:pPr algn="just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Economia de custos: </a:t>
            </a:r>
            <a:r>
              <a:rPr lang="pt-BR" sz="2400" dirty="0"/>
              <a:t>a AWS oferece preços flexíveis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Segurança: </a:t>
            </a:r>
            <a:r>
              <a:rPr lang="pt-BR" sz="2400" dirty="0"/>
              <a:t>a AWS oferece uma ampla gama de recursos de segurança para proteger seus aplicativos e dados</a:t>
            </a:r>
            <a:r>
              <a:rPr lang="pt-BR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683117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0BD2F-72FE-A2BE-041C-A7454880E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699" y="9672265"/>
            <a:ext cx="1110377" cy="159552"/>
          </a:xfrm>
        </p:spPr>
        <p:txBody>
          <a:bodyPr>
            <a:normAutofit fontScale="90000"/>
          </a:bodyPr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AA70A3-C135-F2F0-C033-806E4EB7D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749300"/>
            <a:ext cx="4995334" cy="5041901"/>
          </a:xfrm>
        </p:spPr>
        <p:txBody>
          <a:bodyPr>
            <a:normAutofit/>
          </a:bodyPr>
          <a:lstStyle/>
          <a:p>
            <a:r>
              <a:rPr lang="pt-BR" sz="2400" dirty="0"/>
              <a:t>Lançamento: 2008</a:t>
            </a:r>
          </a:p>
          <a:p>
            <a:r>
              <a:rPr lang="pt-BR" sz="2400" dirty="0"/>
              <a:t>Criador: Google</a:t>
            </a:r>
          </a:p>
          <a:p>
            <a:r>
              <a:rPr lang="pt-BR" sz="2400" dirty="0"/>
              <a:t>Escrito em: C++, Python, Java, Go, Ruby</a:t>
            </a:r>
          </a:p>
          <a:p>
            <a:r>
              <a:rPr lang="pt-BR" sz="2400" b="0" i="0" dirty="0">
                <a:effectLst/>
                <a:latin typeface="Arial" panose="020B0604020202020204" pitchFamily="34" charset="0"/>
              </a:rPr>
              <a:t>Em 2021, era o terceiro maior provedor de computação em nuvem do mundo, atrás apenas da </a:t>
            </a:r>
            <a:r>
              <a:rPr lang="pt-BR" sz="2400" b="0" i="0" u="none" strike="noStrike" dirty="0">
                <a:effectLst/>
                <a:latin typeface="Arial" panose="020B0604020202020204" pitchFamily="34" charset="0"/>
                <a:hlinkClick r:id="rId2" tooltip="AW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AWS</a:t>
            </a:r>
            <a:r>
              <a:rPr lang="pt-BR" sz="2400" b="0" i="0" dirty="0">
                <a:effectLst/>
                <a:latin typeface="Arial" panose="020B0604020202020204" pitchFamily="34" charset="0"/>
              </a:rPr>
              <a:t> (da </a:t>
            </a:r>
            <a:r>
              <a:rPr lang="pt-BR" sz="2400" b="0" i="0" u="none" strike="noStrike" dirty="0" err="1">
                <a:effectLst/>
                <a:latin typeface="Arial" panose="020B0604020202020204" pitchFamily="34" charset="0"/>
                <a:hlinkClick r:id="rId3" tooltip="Amaz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</a:t>
            </a:r>
            <a:r>
              <a:rPr lang="pt-BR" sz="2400" b="0" i="0" dirty="0">
                <a:effectLst/>
                <a:latin typeface="Arial" panose="020B0604020202020204" pitchFamily="34" charset="0"/>
              </a:rPr>
              <a:t>) e </a:t>
            </a:r>
            <a:r>
              <a:rPr lang="pt-BR" sz="2400" b="0" i="0" u="none" strike="noStrike" dirty="0">
                <a:effectLst/>
                <a:latin typeface="Arial" panose="020B0604020202020204" pitchFamily="34" charset="0"/>
                <a:hlinkClick r:id="rId4" tooltip="Azu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</a:t>
            </a:r>
            <a:r>
              <a:rPr lang="pt-BR" sz="2400" b="0" i="0" dirty="0">
                <a:effectLst/>
                <a:latin typeface="Arial" panose="020B0604020202020204" pitchFamily="34" charset="0"/>
              </a:rPr>
              <a:t> (da </a:t>
            </a:r>
            <a:r>
              <a:rPr lang="pt-BR" sz="2400" b="0" i="0" u="none" strike="noStrike" dirty="0">
                <a:effectLst/>
                <a:latin typeface="Arial" panose="020B0604020202020204" pitchFamily="34" charset="0"/>
                <a:hlinkClick r:id="rId5" tooltip="Microsof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</a:t>
            </a:r>
            <a:r>
              <a:rPr lang="pt-BR" sz="2400" b="0" i="0" dirty="0">
                <a:effectLst/>
                <a:latin typeface="Arial" panose="020B0604020202020204" pitchFamily="34" charset="0"/>
              </a:rPr>
              <a:t>).</a:t>
            </a:r>
            <a:endParaRPr lang="pt-BR" sz="2400" dirty="0"/>
          </a:p>
        </p:txBody>
      </p:sp>
      <p:pic>
        <p:nvPicPr>
          <p:cNvPr id="1026" name="Picture 2" descr="Google Cloud Logo: valor, história,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275" y="-813174"/>
            <a:ext cx="5364326" cy="3017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rry Page: conheça a história do co-fundador do Googl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614" y="1285915"/>
            <a:ext cx="2677947" cy="18366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6174884" y="11356264"/>
            <a:ext cx="36350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Sergey Brin</a:t>
            </a:r>
          </a:p>
        </p:txBody>
      </p:sp>
      <p:pic>
        <p:nvPicPr>
          <p:cNvPr id="1032" name="Picture 8" descr="Sergey Brin: o matemático russo co-fundador do Google | InfoMone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614" y="3978228"/>
            <a:ext cx="2857132" cy="1607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7443614" y="5655363"/>
            <a:ext cx="2857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Sergey Brin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7443614" y="3270250"/>
            <a:ext cx="2759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Larry Page</a:t>
            </a:r>
          </a:p>
        </p:txBody>
      </p:sp>
    </p:spTree>
    <p:extLst>
      <p:ext uri="{BB962C8B-B14F-4D97-AF65-F5344CB8AC3E}">
        <p14:creationId xmlns:p14="http://schemas.microsoft.com/office/powerpoint/2010/main" val="1392233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4D0E87-4A2A-5D11-8685-5A91CE886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-236538"/>
            <a:ext cx="10131425" cy="1456267"/>
          </a:xfrm>
        </p:spPr>
        <p:txBody>
          <a:bodyPr/>
          <a:lstStyle/>
          <a:p>
            <a:pPr algn="ctr"/>
            <a:r>
              <a:rPr lang="pt-BR" sz="4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SERVIÇOS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2606D2-E48E-56F7-C632-2E4DDA80BC0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86D90B-A22F-7A68-889A-745FD409E95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E201A56-CF69-D3A9-9C79-1E3EC6F52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4" y="1219729"/>
            <a:ext cx="11670132" cy="4967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0018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6D7CBF-D1AD-5C94-39A4-C7ECEA85C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-443620"/>
            <a:ext cx="10131425" cy="2509487"/>
          </a:xfrm>
        </p:spPr>
        <p:txBody>
          <a:bodyPr>
            <a:normAutofit/>
          </a:bodyPr>
          <a:lstStyle/>
          <a:p>
            <a:pPr algn="ctr"/>
            <a:r>
              <a:rPr lang="pt-BR" sz="40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Vantagens</a:t>
            </a:r>
            <a:endParaRPr lang="pt-BR" sz="40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98501E-68A0-DAA2-87E9-77647BA94F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1729212"/>
            <a:ext cx="9761897" cy="4061989"/>
          </a:xfrm>
        </p:spPr>
        <p:txBody>
          <a:bodyPr>
            <a:normAutofit/>
          </a:bodyPr>
          <a:lstStyle/>
          <a:p>
            <a:r>
              <a:rPr lang="pt-BR" sz="2400" dirty="0"/>
              <a:t>Preços mais competitivos em relação à concorrência;</a:t>
            </a:r>
          </a:p>
          <a:p>
            <a:r>
              <a:rPr lang="pt-BR" sz="2400" dirty="0"/>
              <a:t>Alto nível de segurança e proteção de dados;</a:t>
            </a:r>
          </a:p>
          <a:p>
            <a:r>
              <a:rPr lang="pt-BR" sz="2400" dirty="0"/>
              <a:t>Migração de dados em tempo real para máquinas virtuais;</a:t>
            </a:r>
          </a:p>
          <a:p>
            <a:r>
              <a:rPr lang="pt-BR" sz="2400" dirty="0"/>
              <a:t>Plataforma dedicada à expansão e escalabilidade;</a:t>
            </a:r>
          </a:p>
          <a:p>
            <a:r>
              <a:rPr lang="pt-BR" sz="2400" dirty="0"/>
              <a:t>Desempenho superior e com a qualidade Google;</a:t>
            </a:r>
          </a:p>
          <a:p>
            <a:r>
              <a:rPr lang="pt-BR" sz="2400" dirty="0"/>
              <a:t>Colaboração entre usuários simplificada e eficiente para projetos;</a:t>
            </a:r>
          </a:p>
          <a:p>
            <a:r>
              <a:rPr lang="pt-BR" sz="2400" dirty="0"/>
              <a:t>Backups automáticos e com garantia de segurança;</a:t>
            </a:r>
          </a:p>
          <a:p>
            <a:r>
              <a:rPr lang="pt-BR" sz="2400" dirty="0"/>
              <a:t>Enorme rede global privada de cabos de fibra óptica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9891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2" y="1799925"/>
            <a:ext cx="4995334" cy="4333704"/>
          </a:xfrm>
        </p:spPr>
        <p:txBody>
          <a:bodyPr>
            <a:normAutofit/>
          </a:bodyPr>
          <a:lstStyle/>
          <a:p>
            <a:r>
              <a:rPr lang="pt-BR" sz="2400" dirty="0"/>
              <a:t>Lançamento:  01/02/2010</a:t>
            </a:r>
          </a:p>
          <a:p>
            <a:r>
              <a:rPr lang="pt-BR" sz="2400" dirty="0"/>
              <a:t>Desenvolvedor:  Microsoft</a:t>
            </a:r>
          </a:p>
          <a:p>
            <a:r>
              <a:rPr lang="pt-BR" sz="2400" dirty="0"/>
              <a:t>SO: Microsoft Windows, Linux</a:t>
            </a:r>
          </a:p>
          <a:p>
            <a:r>
              <a:rPr lang="pt-BR" sz="2400" dirty="0"/>
              <a:t>Em 2021, era o segundo maior provedor de computação em nuvem do mundo, atrás apenas da AWS (da </a:t>
            </a:r>
            <a:r>
              <a:rPr lang="pt-BR" sz="2400" dirty="0" err="1"/>
              <a:t>Amazon</a:t>
            </a:r>
            <a:r>
              <a:rPr lang="pt-BR" sz="2400" dirty="0"/>
              <a:t>), e à frente da GCP (da Google).</a:t>
            </a:r>
          </a:p>
          <a:p>
            <a:endParaRPr lang="pt-BR" sz="240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821895" y="2544478"/>
            <a:ext cx="4995332" cy="43337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                   </a:t>
            </a:r>
          </a:p>
          <a:p>
            <a:pPr marL="0" indent="0">
              <a:buNone/>
            </a:pPr>
            <a:r>
              <a:rPr lang="pt-BR" dirty="0"/>
              <a:t>    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                                </a:t>
            </a:r>
            <a:r>
              <a:rPr lang="pt-BR" dirty="0" err="1"/>
              <a:t>Satya</a:t>
            </a:r>
            <a:r>
              <a:rPr lang="pt-BR" dirty="0"/>
              <a:t> </a:t>
            </a:r>
            <a:r>
              <a:rPr lang="pt-BR" dirty="0" err="1"/>
              <a:t>Nadella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                 </a:t>
            </a:r>
          </a:p>
          <a:p>
            <a:pPr marL="0" indent="0">
              <a:buNone/>
            </a:pPr>
            <a:r>
              <a:rPr lang="pt-BR" dirty="0"/>
              <a:t>                                     Bill Gates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3074" name="Picture 2" descr="Azure - 01IT - Soluções Tecnológicas para Empres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956" y="154005"/>
            <a:ext cx="2880360" cy="1645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55A085D-4F51-4BED-8062-8EF0B476B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493" y="2167784"/>
            <a:ext cx="2782135" cy="156205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F4E21AF-6CEE-47D1-983D-8CAE8A936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251" y="4365355"/>
            <a:ext cx="2274620" cy="176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65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-827772"/>
            <a:ext cx="10131425" cy="2893640"/>
          </a:xfrm>
        </p:spPr>
        <p:txBody>
          <a:bodyPr/>
          <a:lstStyle/>
          <a:p>
            <a:pPr algn="ctr"/>
            <a:r>
              <a:rPr lang="pt-BR" dirty="0"/>
              <a:t>SERVIÇOS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376947-2230-43BA-A04A-2C85E6ACB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109" y="1027773"/>
            <a:ext cx="9664117" cy="545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71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-808522"/>
            <a:ext cx="10131425" cy="2874389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/>
              <a:t>VANTAGENS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74996" y="1224793"/>
            <a:ext cx="11042008" cy="5293453"/>
          </a:xfrm>
        </p:spPr>
        <p:txBody>
          <a:bodyPr>
            <a:normAutofit lnSpcReduction="10000"/>
          </a:bodyPr>
          <a:lstStyle/>
          <a:p>
            <a:r>
              <a:rPr lang="pt-BR" sz="2400" b="1" dirty="0"/>
              <a:t>Segurança e Privacidade: </a:t>
            </a:r>
            <a:r>
              <a:rPr lang="pt-BR" sz="2400" dirty="0"/>
              <a:t>Microsoft apresenta o maior número de autenticações de segurança dentre todos os provedores de computação em nuvem disponíveis.</a:t>
            </a:r>
          </a:p>
          <a:p>
            <a:endParaRPr lang="pt-BR" sz="2400" b="1" dirty="0"/>
          </a:p>
          <a:p>
            <a:r>
              <a:rPr lang="pt-BR" sz="2400" b="1" dirty="0"/>
              <a:t>Alta disponibilidade: </a:t>
            </a:r>
            <a:r>
              <a:rPr lang="pt-BR" sz="2400" dirty="0"/>
              <a:t>Azure têm disponibilidade de pelo menos 99,9% do tempo de operação. Isso significa menos de cinco horas de inatividade por ano.</a:t>
            </a:r>
          </a:p>
          <a:p>
            <a:endParaRPr lang="pt-BR" sz="2400" dirty="0"/>
          </a:p>
          <a:p>
            <a:r>
              <a:rPr lang="pt-BR" sz="2400" b="1" dirty="0"/>
              <a:t>Permite maior Produtividade: </a:t>
            </a:r>
            <a:r>
              <a:rPr lang="pt-BR" sz="2400" dirty="0"/>
              <a:t>O Azure suporta grande diversidade de bancos de dados, linguagens, frameworks e sistemas operacionais</a:t>
            </a:r>
          </a:p>
          <a:p>
            <a:endParaRPr lang="pt-BR" sz="2400" b="1" dirty="0"/>
          </a:p>
          <a:p>
            <a:r>
              <a:rPr lang="pt-BR" sz="2400" b="1" dirty="0"/>
              <a:t>Backup Prático:</a:t>
            </a:r>
            <a:r>
              <a:rPr lang="pt-BR" sz="2400" dirty="0"/>
              <a:t>  sem a necessidade da rotina diária, semanal e mensal de cópia dos dados.</a:t>
            </a:r>
          </a:p>
          <a:p>
            <a:r>
              <a:rPr lang="pt-BR" sz="2400" b="1" dirty="0"/>
              <a:t>Facilmente Escalável:  </a:t>
            </a:r>
            <a:r>
              <a:rPr lang="pt-BR" sz="2400" dirty="0"/>
              <a:t>O sistema oferece a possibilidade de aumentar os recursos e depois retroceder conforme a demanda.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440673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-495300"/>
            <a:ext cx="10131425" cy="2561167"/>
          </a:xfrm>
        </p:spPr>
        <p:txBody>
          <a:bodyPr/>
          <a:lstStyle/>
          <a:p>
            <a:pPr algn="ctr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DESAFIOS PARA ADOÇÃO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1" y="1094317"/>
            <a:ext cx="4995334" cy="3649134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Algumas limitações podem atrapalhar a aceitação de aplicações SaaS:</a:t>
            </a:r>
          </a:p>
          <a:p>
            <a:r>
              <a:rPr lang="pt-BR" dirty="0"/>
              <a:t>Segurança: Como os dados estão sendo armazenados na nuvem, nos servidores do provedor, a segurança dos mesmos pode ser visto como um problema</a:t>
            </a:r>
          </a:p>
          <a:p>
            <a:r>
              <a:rPr lang="pt-BR" dirty="0" err="1"/>
              <a:t>Latencia</a:t>
            </a:r>
            <a:r>
              <a:rPr lang="pt-BR" dirty="0"/>
              <a:t>:  Dificuldade com recurso de baixíssimas latências</a:t>
            </a:r>
          </a:p>
          <a:p>
            <a:r>
              <a:rPr lang="pt-BR" dirty="0"/>
              <a:t>Customização Verdadeira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892273" y="599017"/>
            <a:ext cx="4995332" cy="3649133"/>
          </a:xfrm>
        </p:spPr>
        <p:txBody>
          <a:bodyPr/>
          <a:lstStyle/>
          <a:p>
            <a:r>
              <a:rPr lang="pt-BR" dirty="0"/>
              <a:t>Algumas aplicações de negócio requerem acesso ou integração com dados atuais do cliente. Quando o volume de dados é muito grande, ou os dados são informações sigilosas a integração com o software remoto é cara ou apresenta muitos riscos. </a:t>
            </a:r>
          </a:p>
        </p:txBody>
      </p:sp>
      <p:pic>
        <p:nvPicPr>
          <p:cNvPr id="14338" name="Picture 2" descr="Desafios - ícones de negócios e finanças grát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068" y="4162954"/>
            <a:ext cx="2359025" cy="23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Desafio - ícones de networking grát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30492">
            <a:off x="4135697" y="4414790"/>
            <a:ext cx="781813" cy="78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275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6182" y="279400"/>
            <a:ext cx="10131425" cy="1456267"/>
          </a:xfrm>
        </p:spPr>
        <p:txBody>
          <a:bodyPr/>
          <a:lstStyle/>
          <a:p>
            <a:r>
              <a:rPr lang="pt-BR" b="1" dirty="0"/>
              <a:t>Algumas vantagens da utilização de SaaS são descritas a seguir.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85802" y="1775882"/>
            <a:ext cx="4995334" cy="4381501"/>
          </a:xfrm>
        </p:spPr>
        <p:txBody>
          <a:bodyPr>
            <a:normAutofit fontScale="92500" lnSpcReduction="20000"/>
          </a:bodyPr>
          <a:lstStyle/>
          <a:p>
            <a:r>
              <a:rPr lang="pt-BR" sz="2200" dirty="0"/>
              <a:t>Acessibilidade: Os aplicativos SaaS estão disponíveis a partir de quaisquer computadores ou</a:t>
            </a:r>
            <a:br>
              <a:rPr lang="pt-BR" sz="2200" dirty="0"/>
            </a:br>
            <a:r>
              <a:rPr lang="pt-BR" sz="2200" dirty="0"/>
              <a:t>dispositivos computacionais</a:t>
            </a:r>
          </a:p>
          <a:p>
            <a:r>
              <a:rPr lang="pt-BR" sz="2200" dirty="0"/>
              <a:t>Custo baixo: Sem taxas de licença, cobrança pela utilização.</a:t>
            </a:r>
          </a:p>
          <a:p>
            <a:r>
              <a:rPr lang="pt-BR" sz="2200" dirty="0"/>
              <a:t>Atualizações automáticas: O provedor gerencia as atualizações.</a:t>
            </a:r>
          </a:p>
          <a:p>
            <a:r>
              <a:rPr lang="pt-BR" sz="2200" dirty="0"/>
              <a:t>AUMENTO CAPACITIVO: O provedor pode aumentar a capacidade para atender a demanda do cliente.</a:t>
            </a:r>
          </a:p>
          <a:p>
            <a:r>
              <a:rPr lang="pt-BR" sz="2200" dirty="0"/>
              <a:t>Funcionalidades extras: O provedor pode oferecer integração com outros sistemas e serviços.</a:t>
            </a:r>
          </a:p>
          <a:p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821894" y="1519762"/>
            <a:ext cx="5887505" cy="4889501"/>
          </a:xfrm>
        </p:spPr>
        <p:txBody>
          <a:bodyPr>
            <a:noAutofit/>
          </a:bodyPr>
          <a:lstStyle/>
          <a:p>
            <a:r>
              <a:rPr lang="pt-BR" sz="2000" dirty="0"/>
              <a:t>Segurança: Os dados são armazenados na nuvem, com backup e alta disponibilidade.</a:t>
            </a:r>
          </a:p>
          <a:p>
            <a:r>
              <a:rPr lang="pt-BR" sz="2000" dirty="0"/>
              <a:t> Integração: Facilidade de integração com outros sistemas na nuvem.</a:t>
            </a:r>
          </a:p>
          <a:p>
            <a:r>
              <a:rPr lang="pt-BR" sz="2000" dirty="0"/>
              <a:t>Mobilidade: Acesso via dispositivos móveis, com interface otimizada.</a:t>
            </a:r>
          </a:p>
          <a:p>
            <a:r>
              <a:rPr lang="pt-BR" sz="2000" dirty="0"/>
              <a:t> Análise de dados: Relatórios e painéis com análise de uso e dados agregados de todos os clientes.</a:t>
            </a:r>
          </a:p>
          <a:p>
            <a:r>
              <a:rPr lang="pt-BR" sz="2000" dirty="0"/>
              <a:t>Entre outros:</a:t>
            </a:r>
          </a:p>
          <a:p>
            <a:pPr marL="0" indent="0">
              <a:buNone/>
            </a:pPr>
            <a:r>
              <a:rPr lang="pt-BR" sz="2000" i="1" dirty="0"/>
              <a:t>Suporte, Automatização de processos, Personalização, Rápida implementação, em investimento em infra e Foco no negócio</a:t>
            </a:r>
          </a:p>
        </p:txBody>
      </p:sp>
    </p:spTree>
    <p:extLst>
      <p:ext uri="{BB962C8B-B14F-4D97-AF65-F5344CB8AC3E}">
        <p14:creationId xmlns:p14="http://schemas.microsoft.com/office/powerpoint/2010/main" val="1917908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6" name="Picture 2" descr="O que é IaaS, PaaS e SaaS? Entenda a diferenç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" y="-279400"/>
            <a:ext cx="12187981" cy="805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081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0">
        <p:fade/>
      </p:transition>
    </mc:Choice>
    <mc:Fallback>
      <p:transition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203200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498602" y="774700"/>
            <a:ext cx="8826498" cy="3649134"/>
          </a:xfrm>
        </p:spPr>
        <p:txBody>
          <a:bodyPr>
            <a:normAutofit/>
          </a:bodyPr>
          <a:lstStyle/>
          <a:p>
            <a:r>
              <a:rPr lang="pt-BR" sz="2400" dirty="0"/>
              <a:t>Nesse trabalho, podemos entender a computação em nuvem como um meio em grande crescimento, reconhecido por suas vantagens por empresas e o meio científico. Foram abordados conceitos fundamentais, características e modelos de serviços comuns retratados na literatura.</a:t>
            </a:r>
          </a:p>
        </p:txBody>
      </p:sp>
    </p:spTree>
    <p:extLst>
      <p:ext uri="{BB962C8B-B14F-4D97-AF65-F5344CB8AC3E}">
        <p14:creationId xmlns:p14="http://schemas.microsoft.com/office/powerpoint/2010/main" val="2592194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ontos de luz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Agradecemos!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 rtlCol="0">
            <a:normAutofit/>
          </a:bodyPr>
          <a:lstStyle/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NOME: LEANDRO ROBERTO ALEXANDRE</a:t>
            </a:r>
          </a:p>
          <a:p>
            <a:pPr rtl="0"/>
            <a:r>
              <a:rPr lang="pt-B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NOME: Guilherme Marcelino rocha</a:t>
            </a:r>
          </a:p>
          <a:p>
            <a:pPr rtl="0"/>
            <a:endParaRPr lang="pt-B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wipe/>
      </p:transition>
    </mc:Choice>
    <mc:Fallback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/>
          <a:lstStyle/>
          <a:p>
            <a:pPr algn="ctr"/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Saas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 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paas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x 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iaas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5800" y="1426634"/>
            <a:ext cx="10131425" cy="4563533"/>
          </a:xfrm>
        </p:spPr>
        <p:txBody>
          <a:bodyPr>
            <a:noAutofit/>
          </a:bodyPr>
          <a:lstStyle/>
          <a:p>
            <a:r>
              <a:rPr lang="pt-BR" sz="2000" dirty="0"/>
              <a:t>São 3 modelos de serviços de nuvem diferentes que oferecem níveis variados de controle e gerenciamento do ambiente de nuvem. </a:t>
            </a:r>
          </a:p>
          <a:p>
            <a:r>
              <a:rPr lang="pt-BR" sz="2000" dirty="0"/>
              <a:t>SaaS (Software as a Service): </a:t>
            </a:r>
            <a:r>
              <a:rPr lang="pt-BR" sz="2000" i="1" dirty="0"/>
              <a:t>hospeda aplicativos de software e os disponibiliza aos usuários finais pela internet.</a:t>
            </a:r>
          </a:p>
          <a:p>
            <a:endParaRPr lang="pt-BR" sz="2000" dirty="0"/>
          </a:p>
          <a:p>
            <a:r>
              <a:rPr lang="pt-BR" sz="2000" dirty="0" err="1"/>
              <a:t>PaaS</a:t>
            </a:r>
            <a:r>
              <a:rPr lang="pt-BR" sz="2000" dirty="0"/>
              <a:t> (Platform as a Service): </a:t>
            </a:r>
            <a:r>
              <a:rPr lang="pt-BR" sz="2000" i="1" dirty="0"/>
              <a:t>oferece uma plataforma completa para desenvolvimento, teste e implantação de aplicativos.</a:t>
            </a:r>
          </a:p>
          <a:p>
            <a:pPr marL="0" indent="0">
              <a:buNone/>
            </a:pPr>
            <a:r>
              <a:rPr lang="pt-BR" sz="2000" i="1" dirty="0"/>
              <a:t>     -Os usuários podem criar e implantar aplicativos na plataforma fornecida, sem se preocupar com a infraestrutura interna.</a:t>
            </a:r>
          </a:p>
          <a:p>
            <a:endParaRPr lang="pt-BR" sz="2000" dirty="0"/>
          </a:p>
          <a:p>
            <a:r>
              <a:rPr lang="pt-BR" sz="2000" dirty="0" err="1"/>
              <a:t>IaaS</a:t>
            </a:r>
            <a:r>
              <a:rPr lang="pt-BR" sz="2000" dirty="0"/>
              <a:t> (</a:t>
            </a:r>
            <a:r>
              <a:rPr lang="pt-BR" sz="2000" dirty="0" err="1"/>
              <a:t>Infrastructure</a:t>
            </a:r>
            <a:r>
              <a:rPr lang="pt-BR" sz="2000" dirty="0"/>
              <a:t> as a Service): </a:t>
            </a:r>
            <a:r>
              <a:rPr lang="pt-BR" sz="2000" i="1" dirty="0"/>
              <a:t>oferece recursos de computação, armazenamento e rede virtual</a:t>
            </a:r>
          </a:p>
        </p:txBody>
      </p:sp>
    </p:spTree>
    <p:extLst>
      <p:ext uri="{BB962C8B-B14F-4D97-AF65-F5344CB8AC3E}">
        <p14:creationId xmlns:p14="http://schemas.microsoft.com/office/powerpoint/2010/main" val="2501727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0">
        <p:fade/>
      </p:transition>
    </mc:Choice>
    <mc:Fallback>
      <p:transition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004" y="0"/>
            <a:ext cx="12300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07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5338" y="0"/>
            <a:ext cx="15363188" cy="8152092"/>
          </a:xfrm>
        </p:spPr>
      </p:pic>
    </p:spTree>
    <p:extLst>
      <p:ext uri="{BB962C8B-B14F-4D97-AF65-F5344CB8AC3E}">
        <p14:creationId xmlns:p14="http://schemas.microsoft.com/office/powerpoint/2010/main" val="2084746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0">
        <p:fade/>
      </p:transition>
    </mc:Choice>
    <mc:Fallback>
      <p:transition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SaaS: O Que É, Como Funciona, Exemplos e Benefíci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863" y="4610927"/>
            <a:ext cx="3715884" cy="236054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-962526"/>
            <a:ext cx="10131425" cy="3028393"/>
          </a:xfrm>
        </p:spPr>
        <p:txBody>
          <a:bodyPr/>
          <a:lstStyle/>
          <a:p>
            <a:pPr algn="ctr"/>
            <a:r>
              <a:rPr lang="pt-BR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0889" y="1"/>
            <a:ext cx="11454063" cy="5791200"/>
          </a:xfrm>
        </p:spPr>
        <p:txBody>
          <a:bodyPr>
            <a:normAutofit/>
          </a:bodyPr>
          <a:lstStyle/>
          <a:p>
            <a:r>
              <a:rPr lang="pt-BR" sz="2000" dirty="0"/>
              <a:t>O </a:t>
            </a:r>
            <a:r>
              <a:rPr lang="pt-BR" sz="2000" dirty="0" err="1"/>
              <a:t>SaaS</a:t>
            </a:r>
            <a:r>
              <a:rPr lang="pt-BR" sz="2000" dirty="0"/>
              <a:t> (Software como Serviço) permite aos usuários se conectar e usar aplicativos baseados em nuvem pela Internet.</a:t>
            </a:r>
          </a:p>
          <a:p>
            <a:r>
              <a:rPr lang="pt-BR" sz="2000" dirty="0"/>
              <a:t>O </a:t>
            </a:r>
            <a:r>
              <a:rPr lang="pt-BR" sz="2000" dirty="0" err="1"/>
              <a:t>SaaS</a:t>
            </a:r>
            <a:r>
              <a:rPr lang="pt-BR" sz="2000" dirty="0"/>
              <a:t> fornece uma solução de software completa podendo comprar uma base paga conforme o uso por um  </a:t>
            </a:r>
            <a:r>
              <a:rPr lang="pt-BR" sz="2000" dirty="0">
                <a:hlinkClick r:id="rId3"/>
              </a:rPr>
              <a:t>provedor de serviço de nuvem</a:t>
            </a:r>
            <a:r>
              <a:rPr lang="pt-BR" sz="2000" dirty="0"/>
              <a:t>.</a:t>
            </a:r>
          </a:p>
          <a:p>
            <a:pPr algn="just"/>
            <a:r>
              <a:rPr lang="pt-BR" sz="2000" dirty="0"/>
              <a:t> Toda a infraestrutura subjacente, </a:t>
            </a:r>
            <a:r>
              <a:rPr lang="pt-BR" sz="2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middleware</a:t>
            </a:r>
            <a:r>
              <a:rPr lang="pt-BR" sz="2000" dirty="0"/>
              <a:t>, </a:t>
            </a:r>
            <a:r>
              <a:rPr lang="pt-BR" sz="2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de aplicativo </a:t>
            </a:r>
            <a:r>
              <a:rPr lang="pt-BR" sz="2000" dirty="0"/>
              <a:t>e </a:t>
            </a:r>
            <a:r>
              <a:rPr lang="pt-BR" sz="2000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dados de aplicativo</a:t>
            </a:r>
            <a:r>
              <a:rPr lang="pt-BR" sz="2000" u="sng" dirty="0"/>
              <a:t> </a:t>
            </a:r>
            <a:r>
              <a:rPr lang="pt-BR" sz="2000" dirty="0"/>
              <a:t>ficam no datacenter do provedor de serviços.</a:t>
            </a:r>
          </a:p>
          <a:p>
            <a:r>
              <a:rPr lang="pt-BR" sz="2000" dirty="0"/>
              <a:t>O provedor de serviço gerencia hardware e software </a:t>
            </a:r>
          </a:p>
          <a:p>
            <a:r>
              <a:rPr lang="pt-BR" sz="2000" dirty="0"/>
              <a:t>Por fim, o modelo </a:t>
            </a:r>
            <a:r>
              <a:rPr lang="pt-BR" sz="2000" dirty="0" err="1"/>
              <a:t>SaaS</a:t>
            </a:r>
            <a:r>
              <a:rPr lang="pt-BR" sz="2000" dirty="0"/>
              <a:t>  diferente de um sistema de Software tradicional, tem uma facilidade de uso, escalabilidade e faz com que aqueles que o </a:t>
            </a:r>
            <a:r>
              <a:rPr lang="pt-BR" sz="2000" dirty="0" err="1"/>
              <a:t>adiquirir</a:t>
            </a:r>
            <a:r>
              <a:rPr lang="pt-BR" sz="2000" dirty="0"/>
              <a:t> não precisam se preocupar com a manutenção do software.</a:t>
            </a:r>
          </a:p>
        </p:txBody>
      </p:sp>
    </p:spTree>
    <p:extLst>
      <p:ext uri="{BB962C8B-B14F-4D97-AF65-F5344CB8AC3E}">
        <p14:creationId xmlns:p14="http://schemas.microsoft.com/office/powerpoint/2010/main" val="3526700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Nuvem é uma das tendências para a próxima década (foto:reprodução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0476" y="-204953"/>
            <a:ext cx="12923977" cy="745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79228" y="859220"/>
            <a:ext cx="5454869" cy="1282847"/>
          </a:xfrm>
          <a:effectLst>
            <a:softEdge rad="203200"/>
          </a:effectLst>
        </p:spPr>
        <p:txBody>
          <a:bodyPr/>
          <a:lstStyle/>
          <a:p>
            <a:pPr algn="ctr"/>
            <a:r>
              <a:rPr lang="pt-BR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CARACTERISTICAS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612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14:reveal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2065867"/>
          </a:xfrm>
        </p:spPr>
        <p:txBody>
          <a:bodyPr/>
          <a:lstStyle/>
          <a:p>
            <a:pPr algn="ctr"/>
            <a:r>
              <a:rPr lang="pt-BR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CARACTERISTICAS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TOPICOS QUE ABORDAREMOS:</a:t>
            </a:r>
          </a:p>
          <a:p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Arquitetura </a:t>
            </a:r>
            <a:r>
              <a:rPr lang="pt-BR" sz="2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multi-cliente</a:t>
            </a:r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Aplicações configuráveis </a:t>
            </a:r>
          </a:p>
          <a:p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Rápido desenvolvimento </a:t>
            </a:r>
          </a:p>
          <a:p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Rápida atualização </a:t>
            </a:r>
          </a:p>
          <a:p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Protocolos de integração abertos </a:t>
            </a:r>
          </a:p>
          <a:p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Funcionalidades Colaborativas </a:t>
            </a:r>
          </a:p>
          <a:p>
            <a:r>
              <a:rPr lang="pt-BR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Disponibilidade</a:t>
            </a:r>
          </a:p>
        </p:txBody>
      </p:sp>
    </p:spTree>
    <p:extLst>
      <p:ext uri="{BB962C8B-B14F-4D97-AF65-F5344CB8AC3E}">
        <p14:creationId xmlns:p14="http://schemas.microsoft.com/office/powerpoint/2010/main" val="1741278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/>
    </mc:Choice>
    <mc:Fallback>
      <p:transition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e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85274BF-C111-4B7A-8D90-F7666D37C131}">
  <ds:schemaRefs>
    <ds:schemaRef ds:uri="http://purl.org/dc/dcmitype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elements/1.1/"/>
    <ds:schemaRef ds:uri="71af3243-3dd4-4a8d-8c0d-dd76da1f02a5"/>
    <ds:schemaRef ds:uri="http://purl.org/dc/terms/"/>
    <ds:schemaRef ds:uri="16c05727-aa75-4e4a-9b5f-8a80a1165891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310845B-7F19-4A9A-BEE4-BEF0501E1A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0F1DF1E-36E3-406C-8CF7-DB13BB6470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futurístico</Template>
  <TotalTime>0</TotalTime>
  <Words>1621</Words>
  <Application>Microsoft Office PowerPoint</Application>
  <PresentationFormat>Widescreen</PresentationFormat>
  <Paragraphs>181</Paragraphs>
  <Slides>31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6" baseType="lpstr">
      <vt:lpstr>Arial</vt:lpstr>
      <vt:lpstr>Bahnschrift Condensed</vt:lpstr>
      <vt:lpstr>Calibri</vt:lpstr>
      <vt:lpstr>Calibri Light</vt:lpstr>
      <vt:lpstr>Celeste</vt:lpstr>
      <vt:lpstr>GERENCIAMENTO EM NUVEM: SAAS</vt:lpstr>
      <vt:lpstr>INTRODUÇÃO</vt:lpstr>
      <vt:lpstr>Apresentação do PowerPoint</vt:lpstr>
      <vt:lpstr>Saas x paas x iaas</vt:lpstr>
      <vt:lpstr>Apresentação do PowerPoint</vt:lpstr>
      <vt:lpstr>u</vt:lpstr>
      <vt:lpstr>DEFINIÇÃO</vt:lpstr>
      <vt:lpstr>CARACTERISTICAS</vt:lpstr>
      <vt:lpstr>CARACTERISTICAS</vt:lpstr>
      <vt:lpstr>Arquitetura multi-cliente </vt:lpstr>
      <vt:lpstr>Aplicações configuráveis </vt:lpstr>
      <vt:lpstr>Rápido desenvolvimento </vt:lpstr>
      <vt:lpstr>Rápida atualização</vt:lpstr>
      <vt:lpstr>protocolos de integração abertos</vt:lpstr>
      <vt:lpstr>Funcionalidades Colaborativas</vt:lpstr>
      <vt:lpstr>disponibilidade</vt:lpstr>
      <vt:lpstr>Licenças E GERENCIMENTO</vt:lpstr>
      <vt:lpstr>PLATAFORMAS DE NUVEM SAAS</vt:lpstr>
      <vt:lpstr>Apresentação do PowerPoint</vt:lpstr>
      <vt:lpstr>serviços</vt:lpstr>
      <vt:lpstr>Vantagens </vt:lpstr>
      <vt:lpstr>Apresentação do PowerPoint</vt:lpstr>
      <vt:lpstr>SERVIÇOS</vt:lpstr>
      <vt:lpstr>Vantagens</vt:lpstr>
      <vt:lpstr>Apresentação do PowerPoint</vt:lpstr>
      <vt:lpstr>SERVIÇOS</vt:lpstr>
      <vt:lpstr>VANTAGENS</vt:lpstr>
      <vt:lpstr>DESAFIOS PARA ADOÇÃO </vt:lpstr>
      <vt:lpstr>Algumas vantagens da utilização de SaaS são descritas a seguir. </vt:lpstr>
      <vt:lpstr>conclusão</vt:lpstr>
      <vt:lpstr>Agradecemos!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2023-05-08T01:03:13Z</dcterms:created>
  <dcterms:modified xsi:type="dcterms:W3CDTF">2023-05-10T22:51:50Z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